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9" r:id="rId2"/>
    <p:sldId id="406" r:id="rId3"/>
    <p:sldId id="407" r:id="rId4"/>
  </p:sldIdLst>
  <p:sldSz cx="24384000" cy="13716000"/>
  <p:notesSz cx="6811963" cy="99425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424"/>
    <a:srgbClr val="FF8600"/>
    <a:srgbClr val="000000"/>
    <a:srgbClr val="001871"/>
    <a:srgbClr val="FFF7D6"/>
    <a:srgbClr val="EB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88719" autoAdjust="0"/>
  </p:normalViewPr>
  <p:slideViewPr>
    <p:cSldViewPr snapToGrid="0">
      <p:cViewPr varScale="1">
        <p:scale>
          <a:sx n="44" d="100"/>
          <a:sy n="44" d="100"/>
        </p:scale>
        <p:origin x="658" y="24"/>
      </p:cViewPr>
      <p:guideLst>
        <p:guide orient="horz" pos="4320"/>
        <p:guide pos="76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16552"/>
    </p:cViewPr>
  </p:sorterViewPr>
  <p:notesViewPr>
    <p:cSldViewPr snapToGrid="0">
      <p:cViewPr varScale="1">
        <p:scale>
          <a:sx n="81" d="100"/>
          <a:sy n="81" d="100"/>
        </p:scale>
        <p:origin x="3120" y="48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CBB3E1-2BDF-4B24-8629-171A3A56BBD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B37505-36E0-479A-AB88-6E932CA56522}">
      <dgm:prSet phldrT="[Texte]"/>
      <dgm:spPr/>
      <dgm:t>
        <a:bodyPr/>
        <a:lstStyle/>
        <a:p>
          <a:pPr>
            <a:buSzPct val="100000"/>
            <a:buBlip>
              <a:blip xmlns:r="http://schemas.openxmlformats.org/officeDocument/2006/relationships" r:embed="rId1"/>
            </a:buBlip>
          </a:pPr>
          <a:r>
            <a:rPr lang="fr-FR" b="1" dirty="0">
              <a:solidFill>
                <a:srgbClr val="FF8600"/>
              </a:solidFill>
              <a:sym typeface="Calibri"/>
            </a:rPr>
            <a:t>Publication </a:t>
          </a:r>
        </a:p>
        <a:p>
          <a:pPr>
            <a:buSzPct val="100000"/>
            <a:buBlip>
              <a:blip xmlns:r="http://schemas.openxmlformats.org/officeDocument/2006/relationships" r:embed="rId1"/>
            </a:buBlip>
          </a:pPr>
          <a:r>
            <a:rPr lang="fr-FR" b="1" dirty="0">
              <a:solidFill>
                <a:srgbClr val="FF8600"/>
              </a:solidFill>
              <a:sym typeface="Calibri"/>
            </a:rPr>
            <a:t>6 octobre 2023</a:t>
          </a:r>
          <a:endParaRPr lang="fr-FR" dirty="0"/>
        </a:p>
      </dgm:t>
    </dgm:pt>
    <dgm:pt modelId="{6BD0DAD5-ACD5-473C-B532-F0CDB9094A52}" type="parTrans" cxnId="{31E8B91B-C09F-44AA-80CF-519A7FF0E698}">
      <dgm:prSet/>
      <dgm:spPr/>
      <dgm:t>
        <a:bodyPr/>
        <a:lstStyle/>
        <a:p>
          <a:endParaRPr lang="fr-FR"/>
        </a:p>
      </dgm:t>
    </dgm:pt>
    <dgm:pt modelId="{FB74BC0A-4C4F-4B16-AC33-9EBB65205E55}" type="sibTrans" cxnId="{31E8B91B-C09F-44AA-80CF-519A7FF0E698}">
      <dgm:prSet/>
      <dgm:spPr/>
      <dgm:t>
        <a:bodyPr/>
        <a:lstStyle/>
        <a:p>
          <a:endParaRPr lang="fr-FR"/>
        </a:p>
      </dgm:t>
    </dgm:pt>
    <dgm:pt modelId="{3A9B0105-4087-437E-B9A2-3876CC235226}">
      <dgm:prSet phldrT="[Texte]"/>
      <dgm:spPr/>
      <dgm:t>
        <a:bodyPr/>
        <a:lstStyle/>
        <a:p>
          <a:pPr>
            <a:buSzPct val="100000"/>
            <a:buBlip>
              <a:blip xmlns:r="http://schemas.openxmlformats.org/officeDocument/2006/relationships" r:embed="rId1"/>
            </a:buBlip>
          </a:pPr>
          <a:r>
            <a:rPr lang="fr-FR" b="1" dirty="0">
              <a:solidFill>
                <a:srgbClr val="FF8600"/>
              </a:solidFill>
              <a:sym typeface="Calibri"/>
            </a:rPr>
            <a:t>Restitution à l’occasion d’une demi Journée Scientifique et Technique du CFMS le 8 février 2024</a:t>
          </a:r>
          <a:endParaRPr lang="fr-FR" dirty="0"/>
        </a:p>
      </dgm:t>
    </dgm:pt>
    <dgm:pt modelId="{AD228C8B-3215-45EE-B531-A53B2E90C7A3}" type="parTrans" cxnId="{02949E62-2833-4EFF-907C-874D50E7DE5D}">
      <dgm:prSet/>
      <dgm:spPr/>
      <dgm:t>
        <a:bodyPr/>
        <a:lstStyle/>
        <a:p>
          <a:endParaRPr lang="fr-FR"/>
        </a:p>
      </dgm:t>
    </dgm:pt>
    <dgm:pt modelId="{B9BF14F1-E01C-4134-B354-4DF1924222FF}" type="sibTrans" cxnId="{02949E62-2833-4EFF-907C-874D50E7DE5D}">
      <dgm:prSet/>
      <dgm:spPr/>
      <dgm:t>
        <a:bodyPr/>
        <a:lstStyle/>
        <a:p>
          <a:endParaRPr lang="fr-FR"/>
        </a:p>
      </dgm:t>
    </dgm:pt>
    <dgm:pt modelId="{BE03455D-D16E-4CE4-B3C3-84B4A8A09A0A}">
      <dgm:prSet phldrT="[Texte]"/>
      <dgm:spPr/>
      <dgm:t>
        <a:bodyPr/>
        <a:lstStyle/>
        <a:p>
          <a:pPr>
            <a:buSzPct val="100000"/>
            <a:buBlip>
              <a:blip xmlns:r="http://schemas.openxmlformats.org/officeDocument/2006/relationships" r:embed="rId1"/>
            </a:buBlip>
          </a:pPr>
          <a:r>
            <a:rPr lang="fr-FR" b="1" dirty="0">
              <a:solidFill>
                <a:srgbClr val="EF7424"/>
              </a:solidFill>
              <a:sym typeface="Calibri"/>
            </a:rPr>
            <a:t>Passage devant la C2P de l’AQC en 2024?</a:t>
          </a:r>
          <a:endParaRPr lang="fr-FR" b="1" dirty="0">
            <a:solidFill>
              <a:srgbClr val="EF7424"/>
            </a:solidFill>
          </a:endParaRPr>
        </a:p>
      </dgm:t>
    </dgm:pt>
    <dgm:pt modelId="{ACBA1734-3E4A-4BE0-A84E-39F5BC8D76F8}" type="parTrans" cxnId="{3BD8AB57-9B66-41B2-B73D-382878BD7C3A}">
      <dgm:prSet/>
      <dgm:spPr/>
      <dgm:t>
        <a:bodyPr/>
        <a:lstStyle/>
        <a:p>
          <a:endParaRPr lang="fr-FR"/>
        </a:p>
      </dgm:t>
    </dgm:pt>
    <dgm:pt modelId="{C3F69E96-D8E5-4C86-84E7-F1B531BCFB8D}" type="sibTrans" cxnId="{3BD8AB57-9B66-41B2-B73D-382878BD7C3A}">
      <dgm:prSet/>
      <dgm:spPr/>
      <dgm:t>
        <a:bodyPr/>
        <a:lstStyle/>
        <a:p>
          <a:endParaRPr lang="fr-FR"/>
        </a:p>
      </dgm:t>
    </dgm:pt>
    <dgm:pt modelId="{F391D6BF-F6DD-4EC9-A4FF-97C3F2C0AF82}" type="pres">
      <dgm:prSet presAssocID="{E0CBB3E1-2BDF-4B24-8629-171A3A56BBD8}" presName="Name0" presStyleCnt="0">
        <dgm:presLayoutVars>
          <dgm:dir/>
          <dgm:resizeHandles val="exact"/>
        </dgm:presLayoutVars>
      </dgm:prSet>
      <dgm:spPr/>
    </dgm:pt>
    <dgm:pt modelId="{7DAFA7AB-E962-4A7A-8260-1F42EC3B3DA5}" type="pres">
      <dgm:prSet presAssocID="{E0CBB3E1-2BDF-4B24-8629-171A3A56BBD8}" presName="arrow" presStyleLbl="bgShp" presStyleIdx="0" presStyleCnt="1"/>
      <dgm:spPr>
        <a:solidFill>
          <a:srgbClr val="001871"/>
        </a:solidFill>
      </dgm:spPr>
    </dgm:pt>
    <dgm:pt modelId="{D1BF19FB-14B9-4D1A-835D-43772CEB5074}" type="pres">
      <dgm:prSet presAssocID="{E0CBB3E1-2BDF-4B24-8629-171A3A56BBD8}" presName="points" presStyleCnt="0"/>
      <dgm:spPr/>
    </dgm:pt>
    <dgm:pt modelId="{CE45051D-13A7-45CA-8EA9-06E9F1BCDFF7}" type="pres">
      <dgm:prSet presAssocID="{20B37505-36E0-479A-AB88-6E932CA56522}" presName="compositeA" presStyleCnt="0"/>
      <dgm:spPr/>
    </dgm:pt>
    <dgm:pt modelId="{BC7FF542-75FB-431F-893C-1613A4A434E8}" type="pres">
      <dgm:prSet presAssocID="{20B37505-36E0-479A-AB88-6E932CA56522}" presName="textA" presStyleLbl="revTx" presStyleIdx="0" presStyleCnt="3" custScaleX="118625">
        <dgm:presLayoutVars>
          <dgm:bulletEnabled val="1"/>
        </dgm:presLayoutVars>
      </dgm:prSet>
      <dgm:spPr/>
    </dgm:pt>
    <dgm:pt modelId="{EE81A633-64FE-4F26-BE1F-9E2E8FF49B8B}" type="pres">
      <dgm:prSet presAssocID="{20B37505-36E0-479A-AB88-6E932CA56522}" presName="circleA" presStyleLbl="node1" presStyleIdx="0" presStyleCnt="3"/>
      <dgm:spPr>
        <a:solidFill>
          <a:srgbClr val="EF7424"/>
        </a:solidFill>
      </dgm:spPr>
    </dgm:pt>
    <dgm:pt modelId="{48A5C582-9ED9-4905-B917-87E1D5F017D8}" type="pres">
      <dgm:prSet presAssocID="{20B37505-36E0-479A-AB88-6E932CA56522}" presName="spaceA" presStyleCnt="0"/>
      <dgm:spPr/>
    </dgm:pt>
    <dgm:pt modelId="{F277EC21-6E44-4282-94CD-7FFDAC4C4103}" type="pres">
      <dgm:prSet presAssocID="{FB74BC0A-4C4F-4B16-AC33-9EBB65205E55}" presName="space" presStyleCnt="0"/>
      <dgm:spPr/>
    </dgm:pt>
    <dgm:pt modelId="{4737DB0D-0807-4896-B7FC-5EF29D105E96}" type="pres">
      <dgm:prSet presAssocID="{3A9B0105-4087-437E-B9A2-3876CC235226}" presName="compositeB" presStyleCnt="0"/>
      <dgm:spPr/>
    </dgm:pt>
    <dgm:pt modelId="{E1511624-5B71-4532-A603-A37BECAA0C57}" type="pres">
      <dgm:prSet presAssocID="{3A9B0105-4087-437E-B9A2-3876CC235226}" presName="textB" presStyleLbl="revTx" presStyleIdx="1" presStyleCnt="3" custScaleX="188043">
        <dgm:presLayoutVars>
          <dgm:bulletEnabled val="1"/>
        </dgm:presLayoutVars>
      </dgm:prSet>
      <dgm:spPr/>
    </dgm:pt>
    <dgm:pt modelId="{0B7E7643-4EBF-420B-9B80-551C83B0E151}" type="pres">
      <dgm:prSet presAssocID="{3A9B0105-4087-437E-B9A2-3876CC235226}" presName="circleB" presStyleLbl="node1" presStyleIdx="1" presStyleCnt="3"/>
      <dgm:spPr>
        <a:solidFill>
          <a:srgbClr val="EF7424"/>
        </a:solidFill>
      </dgm:spPr>
    </dgm:pt>
    <dgm:pt modelId="{3FB15170-9FDA-4B5B-9D26-200756C32A16}" type="pres">
      <dgm:prSet presAssocID="{3A9B0105-4087-437E-B9A2-3876CC235226}" presName="spaceB" presStyleCnt="0"/>
      <dgm:spPr/>
    </dgm:pt>
    <dgm:pt modelId="{FF7BCAC0-7E29-42B2-BD58-F065A0BC8B18}" type="pres">
      <dgm:prSet presAssocID="{B9BF14F1-E01C-4134-B354-4DF1924222FF}" presName="space" presStyleCnt="0"/>
      <dgm:spPr/>
    </dgm:pt>
    <dgm:pt modelId="{7DA025E6-4199-4E53-B246-A88FBF5DF58C}" type="pres">
      <dgm:prSet presAssocID="{BE03455D-D16E-4CE4-B3C3-84B4A8A09A0A}" presName="compositeA" presStyleCnt="0"/>
      <dgm:spPr/>
    </dgm:pt>
    <dgm:pt modelId="{035EB5AE-970C-4363-BB7C-11C36B9A10E6}" type="pres">
      <dgm:prSet presAssocID="{BE03455D-D16E-4CE4-B3C3-84B4A8A09A0A}" presName="textA" presStyleLbl="revTx" presStyleIdx="2" presStyleCnt="3">
        <dgm:presLayoutVars>
          <dgm:bulletEnabled val="1"/>
        </dgm:presLayoutVars>
      </dgm:prSet>
      <dgm:spPr/>
    </dgm:pt>
    <dgm:pt modelId="{01385B93-05D4-44FE-A593-82F6A91EF6E8}" type="pres">
      <dgm:prSet presAssocID="{BE03455D-D16E-4CE4-B3C3-84B4A8A09A0A}" presName="circleA" presStyleLbl="node1" presStyleIdx="2" presStyleCnt="3"/>
      <dgm:spPr>
        <a:solidFill>
          <a:srgbClr val="EF7424"/>
        </a:solidFill>
      </dgm:spPr>
    </dgm:pt>
    <dgm:pt modelId="{142AA41E-64E0-4020-8828-83A5AE408FB7}" type="pres">
      <dgm:prSet presAssocID="{BE03455D-D16E-4CE4-B3C3-84B4A8A09A0A}" presName="spaceA" presStyleCnt="0"/>
      <dgm:spPr/>
    </dgm:pt>
  </dgm:ptLst>
  <dgm:cxnLst>
    <dgm:cxn modelId="{31E8B91B-C09F-44AA-80CF-519A7FF0E698}" srcId="{E0CBB3E1-2BDF-4B24-8629-171A3A56BBD8}" destId="{20B37505-36E0-479A-AB88-6E932CA56522}" srcOrd="0" destOrd="0" parTransId="{6BD0DAD5-ACD5-473C-B532-F0CDB9094A52}" sibTransId="{FB74BC0A-4C4F-4B16-AC33-9EBB65205E55}"/>
    <dgm:cxn modelId="{57D6AC22-0F7E-4EF9-AC0E-29257431D888}" type="presOf" srcId="{20B37505-36E0-479A-AB88-6E932CA56522}" destId="{BC7FF542-75FB-431F-893C-1613A4A434E8}" srcOrd="0" destOrd="0" presId="urn:microsoft.com/office/officeart/2005/8/layout/hProcess11"/>
    <dgm:cxn modelId="{1F488861-C517-405D-B34E-040F96F73478}" type="presOf" srcId="{BE03455D-D16E-4CE4-B3C3-84B4A8A09A0A}" destId="{035EB5AE-970C-4363-BB7C-11C36B9A10E6}" srcOrd="0" destOrd="0" presId="urn:microsoft.com/office/officeart/2005/8/layout/hProcess11"/>
    <dgm:cxn modelId="{02949E62-2833-4EFF-907C-874D50E7DE5D}" srcId="{E0CBB3E1-2BDF-4B24-8629-171A3A56BBD8}" destId="{3A9B0105-4087-437E-B9A2-3876CC235226}" srcOrd="1" destOrd="0" parTransId="{AD228C8B-3215-45EE-B531-A53B2E90C7A3}" sibTransId="{B9BF14F1-E01C-4134-B354-4DF1924222FF}"/>
    <dgm:cxn modelId="{3BD8AB57-9B66-41B2-B73D-382878BD7C3A}" srcId="{E0CBB3E1-2BDF-4B24-8629-171A3A56BBD8}" destId="{BE03455D-D16E-4CE4-B3C3-84B4A8A09A0A}" srcOrd="2" destOrd="0" parTransId="{ACBA1734-3E4A-4BE0-A84E-39F5BC8D76F8}" sibTransId="{C3F69E96-D8E5-4C86-84E7-F1B531BCFB8D}"/>
    <dgm:cxn modelId="{D22ACE78-DF27-4BD2-8D01-11230F81D711}" type="presOf" srcId="{E0CBB3E1-2BDF-4B24-8629-171A3A56BBD8}" destId="{F391D6BF-F6DD-4EC9-A4FF-97C3F2C0AF82}" srcOrd="0" destOrd="0" presId="urn:microsoft.com/office/officeart/2005/8/layout/hProcess11"/>
    <dgm:cxn modelId="{3E69FBD2-C623-40F6-B3EA-F984081B2907}" type="presOf" srcId="{3A9B0105-4087-437E-B9A2-3876CC235226}" destId="{E1511624-5B71-4532-A603-A37BECAA0C57}" srcOrd="0" destOrd="0" presId="urn:microsoft.com/office/officeart/2005/8/layout/hProcess11"/>
    <dgm:cxn modelId="{15A6FCBF-2C24-4A07-9659-76E11E397D71}" type="presParOf" srcId="{F391D6BF-F6DD-4EC9-A4FF-97C3F2C0AF82}" destId="{7DAFA7AB-E962-4A7A-8260-1F42EC3B3DA5}" srcOrd="0" destOrd="0" presId="urn:microsoft.com/office/officeart/2005/8/layout/hProcess11"/>
    <dgm:cxn modelId="{9DC201AE-CB82-4E43-B9DF-FC66E2C6B2FF}" type="presParOf" srcId="{F391D6BF-F6DD-4EC9-A4FF-97C3F2C0AF82}" destId="{D1BF19FB-14B9-4D1A-835D-43772CEB5074}" srcOrd="1" destOrd="0" presId="urn:microsoft.com/office/officeart/2005/8/layout/hProcess11"/>
    <dgm:cxn modelId="{E2FB6659-4514-452F-814E-C5543F3C085E}" type="presParOf" srcId="{D1BF19FB-14B9-4D1A-835D-43772CEB5074}" destId="{CE45051D-13A7-45CA-8EA9-06E9F1BCDFF7}" srcOrd="0" destOrd="0" presId="urn:microsoft.com/office/officeart/2005/8/layout/hProcess11"/>
    <dgm:cxn modelId="{7C26BB08-ECEB-4487-B921-AD1AD37302A8}" type="presParOf" srcId="{CE45051D-13A7-45CA-8EA9-06E9F1BCDFF7}" destId="{BC7FF542-75FB-431F-893C-1613A4A434E8}" srcOrd="0" destOrd="0" presId="urn:microsoft.com/office/officeart/2005/8/layout/hProcess11"/>
    <dgm:cxn modelId="{7452EC75-0E4E-45EB-98C7-1494C2902AF3}" type="presParOf" srcId="{CE45051D-13A7-45CA-8EA9-06E9F1BCDFF7}" destId="{EE81A633-64FE-4F26-BE1F-9E2E8FF49B8B}" srcOrd="1" destOrd="0" presId="urn:microsoft.com/office/officeart/2005/8/layout/hProcess11"/>
    <dgm:cxn modelId="{AAA0C1F0-E235-409E-AC75-C531BE71572E}" type="presParOf" srcId="{CE45051D-13A7-45CA-8EA9-06E9F1BCDFF7}" destId="{48A5C582-9ED9-4905-B917-87E1D5F017D8}" srcOrd="2" destOrd="0" presId="urn:microsoft.com/office/officeart/2005/8/layout/hProcess11"/>
    <dgm:cxn modelId="{E0AB1DFD-A01A-4557-91A7-D70E3D1BF20C}" type="presParOf" srcId="{D1BF19FB-14B9-4D1A-835D-43772CEB5074}" destId="{F277EC21-6E44-4282-94CD-7FFDAC4C4103}" srcOrd="1" destOrd="0" presId="urn:microsoft.com/office/officeart/2005/8/layout/hProcess11"/>
    <dgm:cxn modelId="{32ED82C6-E2D3-483A-8F99-929D03F1E41D}" type="presParOf" srcId="{D1BF19FB-14B9-4D1A-835D-43772CEB5074}" destId="{4737DB0D-0807-4896-B7FC-5EF29D105E96}" srcOrd="2" destOrd="0" presId="urn:microsoft.com/office/officeart/2005/8/layout/hProcess11"/>
    <dgm:cxn modelId="{06FE1312-8025-4196-A6A1-6D947E1C4BA6}" type="presParOf" srcId="{4737DB0D-0807-4896-B7FC-5EF29D105E96}" destId="{E1511624-5B71-4532-A603-A37BECAA0C57}" srcOrd="0" destOrd="0" presId="urn:microsoft.com/office/officeart/2005/8/layout/hProcess11"/>
    <dgm:cxn modelId="{EA492400-BF6D-491F-9DA9-88C8803F9334}" type="presParOf" srcId="{4737DB0D-0807-4896-B7FC-5EF29D105E96}" destId="{0B7E7643-4EBF-420B-9B80-551C83B0E151}" srcOrd="1" destOrd="0" presId="urn:microsoft.com/office/officeart/2005/8/layout/hProcess11"/>
    <dgm:cxn modelId="{745FB93F-0A5B-483B-9BC5-9F2C835C5A54}" type="presParOf" srcId="{4737DB0D-0807-4896-B7FC-5EF29D105E96}" destId="{3FB15170-9FDA-4B5B-9D26-200756C32A16}" srcOrd="2" destOrd="0" presId="urn:microsoft.com/office/officeart/2005/8/layout/hProcess11"/>
    <dgm:cxn modelId="{E6E7791D-7E23-4946-884C-BC80DCAA5556}" type="presParOf" srcId="{D1BF19FB-14B9-4D1A-835D-43772CEB5074}" destId="{FF7BCAC0-7E29-42B2-BD58-F065A0BC8B18}" srcOrd="3" destOrd="0" presId="urn:microsoft.com/office/officeart/2005/8/layout/hProcess11"/>
    <dgm:cxn modelId="{76A930F9-06B1-4C99-852C-CF893B071DAE}" type="presParOf" srcId="{D1BF19FB-14B9-4D1A-835D-43772CEB5074}" destId="{7DA025E6-4199-4E53-B246-A88FBF5DF58C}" srcOrd="4" destOrd="0" presId="urn:microsoft.com/office/officeart/2005/8/layout/hProcess11"/>
    <dgm:cxn modelId="{F8DB10E1-6DC0-4006-A5A1-2E01B55DF202}" type="presParOf" srcId="{7DA025E6-4199-4E53-B246-A88FBF5DF58C}" destId="{035EB5AE-970C-4363-BB7C-11C36B9A10E6}" srcOrd="0" destOrd="0" presId="urn:microsoft.com/office/officeart/2005/8/layout/hProcess11"/>
    <dgm:cxn modelId="{61403A48-277B-436D-B398-3951A612053B}" type="presParOf" srcId="{7DA025E6-4199-4E53-B246-A88FBF5DF58C}" destId="{01385B93-05D4-44FE-A593-82F6A91EF6E8}" srcOrd="1" destOrd="0" presId="urn:microsoft.com/office/officeart/2005/8/layout/hProcess11"/>
    <dgm:cxn modelId="{664D6309-3503-43EF-9C8A-4A20C24D6AB8}" type="presParOf" srcId="{7DA025E6-4199-4E53-B246-A88FBF5DF58C}" destId="{142AA41E-64E0-4020-8828-83A5AE408FB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AFA7AB-E962-4A7A-8260-1F42EC3B3DA5}">
      <dsp:nvSpPr>
        <dsp:cNvPr id="0" name=""/>
        <dsp:cNvSpPr/>
      </dsp:nvSpPr>
      <dsp:spPr>
        <a:xfrm>
          <a:off x="0" y="2202217"/>
          <a:ext cx="15540736" cy="2936290"/>
        </a:xfrm>
        <a:prstGeom prst="notchedRightArrow">
          <a:avLst/>
        </a:prstGeom>
        <a:solidFill>
          <a:srgbClr val="00187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FF542-75FB-431F-893C-1613A4A434E8}">
      <dsp:nvSpPr>
        <dsp:cNvPr id="0" name=""/>
        <dsp:cNvSpPr/>
      </dsp:nvSpPr>
      <dsp:spPr>
        <a:xfrm>
          <a:off x="262" y="0"/>
          <a:ext cx="3981840" cy="293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91592" rIns="291592" bIns="291592" numCol="1" spcCol="1270" anchor="b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ct val="100000"/>
            <a:buNone/>
          </a:pPr>
          <a:r>
            <a:rPr lang="fr-FR" sz="4100" b="1" kern="1200" dirty="0">
              <a:solidFill>
                <a:srgbClr val="FF8600"/>
              </a:solidFill>
              <a:sym typeface="Calibri"/>
            </a:rPr>
            <a:t>Publication </a:t>
          </a:r>
        </a:p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ct val="100000"/>
            <a:buNone/>
          </a:pPr>
          <a:r>
            <a:rPr lang="fr-FR" sz="4100" b="1" kern="1200" dirty="0">
              <a:solidFill>
                <a:srgbClr val="FF8600"/>
              </a:solidFill>
              <a:sym typeface="Calibri"/>
            </a:rPr>
            <a:t>6 octobre 2023</a:t>
          </a:r>
          <a:endParaRPr lang="fr-FR" sz="4100" kern="1200" dirty="0"/>
        </a:p>
      </dsp:txBody>
      <dsp:txXfrm>
        <a:off x="262" y="0"/>
        <a:ext cx="3981840" cy="2936290"/>
      </dsp:txXfrm>
    </dsp:sp>
    <dsp:sp modelId="{EE81A633-64FE-4F26-BE1F-9E2E8FF49B8B}">
      <dsp:nvSpPr>
        <dsp:cNvPr id="0" name=""/>
        <dsp:cNvSpPr/>
      </dsp:nvSpPr>
      <dsp:spPr>
        <a:xfrm>
          <a:off x="1624146" y="3303326"/>
          <a:ext cx="734072" cy="734072"/>
        </a:xfrm>
        <a:prstGeom prst="ellipse">
          <a:avLst/>
        </a:prstGeom>
        <a:solidFill>
          <a:srgbClr val="EF742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11624-5B71-4532-A603-A37BECAA0C57}">
      <dsp:nvSpPr>
        <dsp:cNvPr id="0" name=""/>
        <dsp:cNvSpPr/>
      </dsp:nvSpPr>
      <dsp:spPr>
        <a:xfrm>
          <a:off x="4149936" y="4404434"/>
          <a:ext cx="6311968" cy="293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91592" rIns="291592" bIns="291592" numCol="1" spcCol="1270" anchor="t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ct val="100000"/>
            <a:buNone/>
          </a:pPr>
          <a:r>
            <a:rPr lang="fr-FR" sz="4100" b="1" kern="1200" dirty="0">
              <a:solidFill>
                <a:srgbClr val="FF8600"/>
              </a:solidFill>
              <a:sym typeface="Calibri"/>
            </a:rPr>
            <a:t>Restitution à l’occasion d’une demi Journée Scientifique et Technique du CFMS le 8 février 2024</a:t>
          </a:r>
          <a:endParaRPr lang="fr-FR" sz="4100" kern="1200" dirty="0"/>
        </a:p>
      </dsp:txBody>
      <dsp:txXfrm>
        <a:off x="4149936" y="4404434"/>
        <a:ext cx="6311968" cy="2936290"/>
      </dsp:txXfrm>
    </dsp:sp>
    <dsp:sp modelId="{0B7E7643-4EBF-420B-9B80-551C83B0E151}">
      <dsp:nvSpPr>
        <dsp:cNvPr id="0" name=""/>
        <dsp:cNvSpPr/>
      </dsp:nvSpPr>
      <dsp:spPr>
        <a:xfrm>
          <a:off x="6938884" y="3303326"/>
          <a:ext cx="734072" cy="734072"/>
        </a:xfrm>
        <a:prstGeom prst="ellipse">
          <a:avLst/>
        </a:prstGeom>
        <a:solidFill>
          <a:srgbClr val="EF742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EB5AE-970C-4363-BB7C-11C36B9A10E6}">
      <dsp:nvSpPr>
        <dsp:cNvPr id="0" name=""/>
        <dsp:cNvSpPr/>
      </dsp:nvSpPr>
      <dsp:spPr>
        <a:xfrm>
          <a:off x="10629737" y="0"/>
          <a:ext cx="3356662" cy="293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91592" rIns="291592" bIns="291592" numCol="1" spcCol="1270" anchor="b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ct val="100000"/>
            <a:buNone/>
          </a:pPr>
          <a:r>
            <a:rPr lang="fr-FR" sz="4100" b="1" kern="1200" dirty="0">
              <a:solidFill>
                <a:srgbClr val="EF7424"/>
              </a:solidFill>
              <a:sym typeface="Calibri"/>
            </a:rPr>
            <a:t>Passage devant la C2P de l’AQC en 2024?</a:t>
          </a:r>
          <a:endParaRPr lang="fr-FR" sz="4100" b="1" kern="1200" dirty="0">
            <a:solidFill>
              <a:srgbClr val="EF7424"/>
            </a:solidFill>
          </a:endParaRPr>
        </a:p>
      </dsp:txBody>
      <dsp:txXfrm>
        <a:off x="10629737" y="0"/>
        <a:ext cx="3356662" cy="2936290"/>
      </dsp:txXfrm>
    </dsp:sp>
    <dsp:sp modelId="{01385B93-05D4-44FE-A593-82F6A91EF6E8}">
      <dsp:nvSpPr>
        <dsp:cNvPr id="0" name=""/>
        <dsp:cNvSpPr/>
      </dsp:nvSpPr>
      <dsp:spPr>
        <a:xfrm>
          <a:off x="11941032" y="3303326"/>
          <a:ext cx="734072" cy="734072"/>
        </a:xfrm>
        <a:prstGeom prst="ellipse">
          <a:avLst/>
        </a:prstGeom>
        <a:solidFill>
          <a:srgbClr val="EF742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1E93D-3451-4835-8008-4B33A1B5B4DC}" type="datetimeFigureOut">
              <a:rPr lang="fr-FR" smtClean="0"/>
              <a:pPr/>
              <a:t>06/02/2024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383DB-11C9-4D3B-A68A-997B32D3E3F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93663" y="746125"/>
            <a:ext cx="6624637" cy="37274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08262" y="4722694"/>
            <a:ext cx="4995440" cy="447413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  <p:sp>
        <p:nvSpPr>
          <p:cNvPr id="7" name="Figure">
            <a:extLst>
              <a:ext uri="{FF2B5EF4-FFF2-40B4-BE49-F238E27FC236}">
                <a16:creationId xmlns:a16="http://schemas.microsoft.com/office/drawing/2014/main" id="{74C999D6-224E-462E-BA96-A08F8BC23AF1}"/>
              </a:ext>
            </a:extLst>
          </p:cNvPr>
          <p:cNvSpPr/>
          <p:nvPr userDrawn="1"/>
        </p:nvSpPr>
        <p:spPr>
          <a:xfrm>
            <a:off x="2937784" y="10174889"/>
            <a:ext cx="21503102" cy="36000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20" extrusionOk="0">
                <a:moveTo>
                  <a:pt x="21600" y="3784"/>
                </a:moveTo>
                <a:cubicBezTo>
                  <a:pt x="20549" y="8744"/>
                  <a:pt x="19305" y="12049"/>
                  <a:pt x="17983" y="13393"/>
                </a:cubicBezTo>
                <a:cubicBezTo>
                  <a:pt x="17091" y="14299"/>
                  <a:pt x="16186" y="14296"/>
                  <a:pt x="15294" y="13782"/>
                </a:cubicBezTo>
                <a:cubicBezTo>
                  <a:pt x="14384" y="13258"/>
                  <a:pt x="13480" y="12199"/>
                  <a:pt x="12596" y="10605"/>
                </a:cubicBezTo>
                <a:lnTo>
                  <a:pt x="8709" y="3359"/>
                </a:lnTo>
                <a:cubicBezTo>
                  <a:pt x="8116" y="2240"/>
                  <a:pt x="7510" y="1395"/>
                  <a:pt x="6897" y="828"/>
                </a:cubicBezTo>
                <a:cubicBezTo>
                  <a:pt x="6227" y="208"/>
                  <a:pt x="5548" y="-80"/>
                  <a:pt x="4867" y="20"/>
                </a:cubicBezTo>
                <a:cubicBezTo>
                  <a:pt x="3164" y="270"/>
                  <a:pt x="1496" y="2932"/>
                  <a:pt x="0" y="7785"/>
                </a:cubicBezTo>
                <a:lnTo>
                  <a:pt x="0" y="21520"/>
                </a:lnTo>
                <a:lnTo>
                  <a:pt x="21599" y="21520"/>
                </a:lnTo>
                <a:lnTo>
                  <a:pt x="21600" y="3784"/>
                </a:lnTo>
                <a:close/>
              </a:path>
            </a:pathLst>
          </a:custGeom>
          <a:solidFill>
            <a:srgbClr val="FF86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8" name="Logos CFMS RVB-01.png" descr="Logos CFMS RVB-01.png">
            <a:extLst>
              <a:ext uri="{FF2B5EF4-FFF2-40B4-BE49-F238E27FC236}">
                <a16:creationId xmlns:a16="http://schemas.microsoft.com/office/drawing/2014/main" id="{496C3D8B-F692-4D0C-9CE4-30E4EC30E5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0" y="97965"/>
            <a:ext cx="8162354" cy="4429496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Figure">
            <a:extLst>
              <a:ext uri="{FF2B5EF4-FFF2-40B4-BE49-F238E27FC236}">
                <a16:creationId xmlns:a16="http://schemas.microsoft.com/office/drawing/2014/main" id="{45E10704-5AA8-429D-88C4-0EB9341B7575}"/>
              </a:ext>
            </a:extLst>
          </p:cNvPr>
          <p:cNvSpPr/>
          <p:nvPr/>
        </p:nvSpPr>
        <p:spPr>
          <a:xfrm>
            <a:off x="23207893" y="12343608"/>
            <a:ext cx="408164" cy="939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5934"/>
                </a:lnTo>
                <a:lnTo>
                  <a:pt x="10765" y="21600"/>
                </a:lnTo>
                <a:lnTo>
                  <a:pt x="180" y="15881"/>
                </a:lnTo>
                <a:lnTo>
                  <a:pt x="0" y="0"/>
                </a:lnTo>
                <a:close/>
              </a:path>
            </a:pathLst>
          </a:custGeom>
          <a:solidFill>
            <a:srgbClr val="00187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endParaRPr/>
          </a:p>
        </p:txBody>
      </p:sp>
      <p:sp>
        <p:nvSpPr>
          <p:cNvPr id="11" name="Texte">
            <a:extLst>
              <a:ext uri="{FF2B5EF4-FFF2-40B4-BE49-F238E27FC236}">
                <a16:creationId xmlns:a16="http://schemas.microsoft.com/office/drawing/2014/main" id="{6E01E35A-0F65-4C1E-93AC-08097F36B49F}"/>
              </a:ext>
            </a:extLst>
          </p:cNvPr>
          <p:cNvSpPr/>
          <p:nvPr/>
        </p:nvSpPr>
        <p:spPr>
          <a:xfrm>
            <a:off x="23411975" y="12923920"/>
            <a:ext cx="1270002" cy="1270002"/>
          </a:xfrm>
          <a:prstGeom prst="line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numCol="1" anchor="b">
            <a:spAutoFit/>
          </a:bodyPr>
          <a:lstStyle>
            <a:lvl1pPr defTabSz="584200"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B9397C54-8102-4FE4-AFC2-E1441390579F}" type="slidenum">
              <a:rPr lang="fr-FR" smtClean="0"/>
              <a:pPr/>
              <a:t>‹N°›</a:t>
            </a:fld>
            <a:endParaRPr dirty="0"/>
          </a:p>
        </p:txBody>
      </p:sp>
      <p:sp>
        <p:nvSpPr>
          <p:cNvPr id="9" name="reprise des informations de la première page…"/>
          <p:cNvSpPr txBox="1"/>
          <p:nvPr userDrawn="1"/>
        </p:nvSpPr>
        <p:spPr>
          <a:xfrm>
            <a:off x="4808140" y="11942204"/>
            <a:ext cx="10061937" cy="1282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dirty="0"/>
          </a:p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dirty="0"/>
              <a:t>RECOMMANDATIONS VOILES PAR PASSES</a:t>
            </a:r>
          </a:p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dirty="0"/>
              <a:t>8 FEVRIER 2024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  <p:sp>
        <p:nvSpPr>
          <p:cNvPr id="6" name="Figure">
            <a:extLst>
              <a:ext uri="{FF2B5EF4-FFF2-40B4-BE49-F238E27FC236}">
                <a16:creationId xmlns:a16="http://schemas.microsoft.com/office/drawing/2014/main" id="{762FEB96-B7BA-4826-AFD5-C884E88C76F2}"/>
              </a:ext>
            </a:extLst>
          </p:cNvPr>
          <p:cNvSpPr/>
          <p:nvPr userDrawn="1"/>
        </p:nvSpPr>
        <p:spPr>
          <a:xfrm>
            <a:off x="2945227" y="11238205"/>
            <a:ext cx="21474653" cy="25528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685"/>
                </a:moveTo>
                <a:cubicBezTo>
                  <a:pt x="994" y="10249"/>
                  <a:pt x="2016" y="8694"/>
                  <a:pt x="3048" y="8046"/>
                </a:cubicBezTo>
                <a:cubicBezTo>
                  <a:pt x="4256" y="7287"/>
                  <a:pt x="5467" y="7774"/>
                  <a:pt x="6671" y="8519"/>
                </a:cubicBezTo>
                <a:cubicBezTo>
                  <a:pt x="7859" y="9254"/>
                  <a:pt x="9047" y="10244"/>
                  <a:pt x="10233" y="11490"/>
                </a:cubicBezTo>
                <a:cubicBezTo>
                  <a:pt x="11873" y="13934"/>
                  <a:pt x="13532" y="14766"/>
                  <a:pt x="15180" y="14012"/>
                </a:cubicBezTo>
                <a:cubicBezTo>
                  <a:pt x="16695" y="13320"/>
                  <a:pt x="18208" y="11282"/>
                  <a:pt x="19659" y="7100"/>
                </a:cubicBezTo>
                <a:cubicBezTo>
                  <a:pt x="20327" y="5173"/>
                  <a:pt x="20976" y="2798"/>
                  <a:pt x="21600" y="0"/>
                </a:cubicBezTo>
                <a:lnTo>
                  <a:pt x="21600" y="21475"/>
                </a:lnTo>
                <a:lnTo>
                  <a:pt x="9" y="21600"/>
                </a:lnTo>
                <a:lnTo>
                  <a:pt x="0" y="12685"/>
                </a:lnTo>
                <a:close/>
              </a:path>
            </a:pathLst>
          </a:custGeom>
          <a:solidFill>
            <a:srgbClr val="FF86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8600"/>
                </a:solidFill>
              </a:defRPr>
            </a:pPr>
            <a:endParaRPr/>
          </a:p>
        </p:txBody>
      </p:sp>
      <p:pic>
        <p:nvPicPr>
          <p:cNvPr id="7" name="Logos CFMS Blanc_B-04.png" descr="Logos CFMS Blanc_B-04.png">
            <a:extLst>
              <a:ext uri="{FF2B5EF4-FFF2-40B4-BE49-F238E27FC236}">
                <a16:creationId xmlns:a16="http://schemas.microsoft.com/office/drawing/2014/main" id="{3A097E2C-6FE9-49C4-A60B-4E195B517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4198" y="12360922"/>
            <a:ext cx="2632280" cy="117538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ctangle">
            <a:extLst>
              <a:ext uri="{FF2B5EF4-FFF2-40B4-BE49-F238E27FC236}">
                <a16:creationId xmlns:a16="http://schemas.microsoft.com/office/drawing/2014/main" id="{635DFADB-A038-4A35-8B89-10DDF8484F8D}"/>
              </a:ext>
            </a:extLst>
          </p:cNvPr>
          <p:cNvSpPr/>
          <p:nvPr userDrawn="1"/>
        </p:nvSpPr>
        <p:spPr>
          <a:xfrm>
            <a:off x="0" y="0"/>
            <a:ext cx="24384000" cy="2880000"/>
          </a:xfrm>
          <a:prstGeom prst="rect">
            <a:avLst/>
          </a:prstGeom>
          <a:solidFill>
            <a:srgbClr val="00187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17B25EF1-9B2F-47A3-8921-5EE9D6934056}"/>
              </a:ext>
            </a:extLst>
          </p:cNvPr>
          <p:cNvSpPr/>
          <p:nvPr/>
        </p:nvSpPr>
        <p:spPr>
          <a:xfrm>
            <a:off x="23478826" y="12275875"/>
            <a:ext cx="408165" cy="939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5934"/>
                </a:lnTo>
                <a:lnTo>
                  <a:pt x="10765" y="21600"/>
                </a:lnTo>
                <a:lnTo>
                  <a:pt x="180" y="15881"/>
                </a:lnTo>
                <a:lnTo>
                  <a:pt x="0" y="0"/>
                </a:lnTo>
                <a:close/>
              </a:path>
            </a:pathLst>
          </a:custGeom>
          <a:solidFill>
            <a:srgbClr val="00187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endParaRPr/>
          </a:p>
        </p:txBody>
      </p:sp>
      <p:sp>
        <p:nvSpPr>
          <p:cNvPr id="11" name="Texte">
            <a:extLst>
              <a:ext uri="{FF2B5EF4-FFF2-40B4-BE49-F238E27FC236}">
                <a16:creationId xmlns:a16="http://schemas.microsoft.com/office/drawing/2014/main" id="{CE052BA3-7F33-4ABE-A62B-F7F8A82477A0}"/>
              </a:ext>
            </a:extLst>
          </p:cNvPr>
          <p:cNvSpPr/>
          <p:nvPr userDrawn="1"/>
        </p:nvSpPr>
        <p:spPr>
          <a:xfrm>
            <a:off x="23682908" y="12856187"/>
            <a:ext cx="1270003" cy="1270002"/>
          </a:xfrm>
          <a:prstGeom prst="line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numCol="1" anchor="b">
            <a:spAutoFit/>
          </a:bodyPr>
          <a:lstStyle>
            <a:lvl1pPr defTabSz="584200"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D161AFAC-EB4B-4400-BC86-17C81E7F6BAD}" type="slidenum">
              <a:rPr lang="fr-FR" smtClean="0"/>
              <a:pPr/>
              <a:t>‹N°›</a:t>
            </a:fld>
            <a:endParaRPr dirty="0"/>
          </a:p>
        </p:txBody>
      </p:sp>
      <p:sp>
        <p:nvSpPr>
          <p:cNvPr id="9" name="reprise des informations de la première page…"/>
          <p:cNvSpPr txBox="1"/>
          <p:nvPr userDrawn="1"/>
        </p:nvSpPr>
        <p:spPr>
          <a:xfrm>
            <a:off x="4808140" y="12433101"/>
            <a:ext cx="10061937" cy="1282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kumimoji="0" lang="fr-FR" sz="2700" b="1" i="0" u="none" strike="noStrike" cap="small" spc="81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"/>
              <a:ea typeface="Helvetica Neue"/>
              <a:cs typeface="Helvetica Neue"/>
              <a:sym typeface="Calibri"/>
            </a:endParaRPr>
          </a:p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2700" b="1" i="0" u="none" strike="noStrike" cap="small" spc="81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Calibri"/>
              </a:rPr>
              <a:t>RECOMMANDATIONS VOILES PAR PASSES</a:t>
            </a:r>
          </a:p>
          <a:p>
            <a:pPr algn="l" defTabSz="825500">
              <a:lnSpc>
                <a:spcPct val="80000"/>
              </a:lnSpc>
              <a:defRPr sz="2700" b="1" cap="small" spc="8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2700" b="1" i="0" u="none" strike="noStrike" cap="small" spc="81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Calibri"/>
              </a:rPr>
              <a:t>8 FEVRIER 2024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titleStyle>
    <p:bodyStyle>
      <a:lvl1pPr marL="3429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9525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5621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1717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7813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3909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40005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46101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5219700" marR="0" indent="-342900" algn="just" defTabSz="2438338" rtl="0" latinLnBrk="0">
        <a:lnSpc>
          <a:spcPts val="36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2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fms-sols.org/recommandations/recommandations-pour-la-conception-le-dimensionnement-lexecution-et-le-controle-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itre…"/>
          <p:cNvSpPr txBox="1">
            <a:spLocks noGrp="1"/>
          </p:cNvSpPr>
          <p:nvPr>
            <p:ph type="title" idx="4294967295"/>
          </p:nvPr>
        </p:nvSpPr>
        <p:spPr>
          <a:xfrm>
            <a:off x="6386513" y="4527461"/>
            <a:ext cx="17826038" cy="48514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defRPr sz="8700" spc="435">
                <a:solidFill>
                  <a:srgbClr val="47545D"/>
                </a:solidFill>
                <a:latin typeface="+mn-lt"/>
                <a:ea typeface="+mn-ea"/>
                <a:cs typeface="+mn-cs"/>
                <a:sym typeface="Calibri"/>
              </a:defRPr>
            </a:pPr>
            <a:br>
              <a:rPr lang="fr-FR" dirty="0"/>
            </a:br>
            <a:br>
              <a:rPr lang="fr-FR" dirty="0"/>
            </a:br>
            <a:r>
              <a:rPr lang="fr-FR" dirty="0"/>
              <a:t>Conclusions et perspectives</a:t>
            </a:r>
            <a:br>
              <a:rPr lang="fr-FR" dirty="0"/>
            </a:br>
            <a:br>
              <a:rPr lang="fr-FR" dirty="0"/>
            </a:br>
            <a:r>
              <a:rPr lang="fr-FR" sz="6000" dirty="0"/>
              <a:t>par Pascal AGUADO (GEOTEC)</a:t>
            </a:r>
            <a:br>
              <a:rPr lang="fr-FR" sz="6000" dirty="0"/>
            </a:br>
            <a:endParaRPr sz="6000" dirty="0"/>
          </a:p>
        </p:txBody>
      </p:sp>
      <p:pic>
        <p:nvPicPr>
          <p:cNvPr id="13" name="Logos CFMS RVB-01.png" descr="Logos CFMS RVB-01.png">
            <a:extLst>
              <a:ext uri="{FF2B5EF4-FFF2-40B4-BE49-F238E27FC236}">
                <a16:creationId xmlns:a16="http://schemas.microsoft.com/office/drawing/2014/main" id="{BDDDEE19-6CB0-4F03-8806-4F8A9EA1D2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0" y="97965"/>
            <a:ext cx="8162354" cy="442949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" name="Groupe">
            <a:extLst>
              <a:ext uri="{FF2B5EF4-FFF2-40B4-BE49-F238E27FC236}">
                <a16:creationId xmlns:a16="http://schemas.microsoft.com/office/drawing/2014/main" id="{DBF0D9FA-6DC7-4AE3-BE0D-1A6FD1D1201B}"/>
              </a:ext>
            </a:extLst>
          </p:cNvPr>
          <p:cNvGrpSpPr/>
          <p:nvPr/>
        </p:nvGrpSpPr>
        <p:grpSpPr>
          <a:xfrm>
            <a:off x="23207893" y="12343608"/>
            <a:ext cx="1474083" cy="1850313"/>
            <a:chOff x="0" y="0"/>
            <a:chExt cx="1474082" cy="1850311"/>
          </a:xfrm>
        </p:grpSpPr>
        <p:sp>
          <p:nvSpPr>
            <p:cNvPr id="15" name="Figure">
              <a:extLst>
                <a:ext uri="{FF2B5EF4-FFF2-40B4-BE49-F238E27FC236}">
                  <a16:creationId xmlns:a16="http://schemas.microsoft.com/office/drawing/2014/main" id="{4C2AD1FD-0071-48CC-8A93-F811C98544D4}"/>
                </a:ext>
              </a:extLst>
            </p:cNvPr>
            <p:cNvSpPr/>
            <p:nvPr/>
          </p:nvSpPr>
          <p:spPr>
            <a:xfrm>
              <a:off x="0" y="0"/>
              <a:ext cx="408164" cy="939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5934"/>
                  </a:lnTo>
                  <a:lnTo>
                    <a:pt x="10765" y="21600"/>
                  </a:lnTo>
                  <a:lnTo>
                    <a:pt x="180" y="158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87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6" name="Texte">
              <a:extLst>
                <a:ext uri="{FF2B5EF4-FFF2-40B4-BE49-F238E27FC236}">
                  <a16:creationId xmlns:a16="http://schemas.microsoft.com/office/drawing/2014/main" id="{95E01EC6-8AF1-4017-826E-29CFB3615723}"/>
                </a:ext>
              </a:extLst>
            </p:cNvPr>
            <p:cNvSpPr/>
            <p:nvPr/>
          </p:nvSpPr>
          <p:spPr>
            <a:xfrm>
              <a:off x="204082" y="580311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numCol="1" anchor="b">
              <a:spAutoFit/>
            </a:bodyPr>
            <a:lstStyle>
              <a:lvl1pPr defTabSz="584200">
                <a:defRPr sz="19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fld id="{86CB4B4D-7CA3-9044-876B-883B54F8677D}" type="slidenum">
                <a:rPr/>
                <a:pPr/>
                <a:t>1</a:t>
              </a:fld>
              <a:endParaRPr/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82043A4E-4D91-4F23-BA6C-3968EAC220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8" b="18342"/>
          <a:stretch/>
        </p:blipFill>
        <p:spPr>
          <a:xfrm>
            <a:off x="0" y="12260937"/>
            <a:ext cx="2900363" cy="132380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B1BC9FC-5EB0-493A-84A2-A1C1B83809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713" y="250365"/>
            <a:ext cx="4456562" cy="540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715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la page…"/>
          <p:cNvSpPr txBox="1">
            <a:spLocks/>
          </p:cNvSpPr>
          <p:nvPr/>
        </p:nvSpPr>
        <p:spPr>
          <a:xfrm>
            <a:off x="2987040" y="687388"/>
            <a:ext cx="18557875" cy="181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/>
          <a:p>
            <a:pPr marL="0" marR="0" lvl="0" indent="0" algn="l" defTabSz="2438338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spc="3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6000" b="1" i="0" u="none" strike="noStrike" kern="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GT du</a:t>
            </a:r>
            <a:r>
              <a:rPr kumimoji="0" lang="fr-FR" sz="6000" b="1" i="0" u="none" strike="noStrike" kern="0" cap="none" spc="30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CFMS : Conclusions et perspectives</a:t>
            </a:r>
            <a:endParaRPr kumimoji="0" lang="fr-FR" sz="6000" b="1" i="0" u="none" strike="noStrike" kern="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49BB379-2046-4714-90B8-77B86A625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8" b="18342"/>
          <a:stretch/>
        </p:blipFill>
        <p:spPr>
          <a:xfrm>
            <a:off x="0" y="12260937"/>
            <a:ext cx="2900363" cy="1323809"/>
          </a:xfrm>
          <a:prstGeom prst="rect">
            <a:avLst/>
          </a:prstGeom>
        </p:spPr>
      </p:pic>
      <p:sp>
        <p:nvSpPr>
          <p:cNvPr id="8" name="Sous-titre - calibri gras corps 40pts">
            <a:extLst>
              <a:ext uri="{FF2B5EF4-FFF2-40B4-BE49-F238E27FC236}">
                <a16:creationId xmlns:a16="http://schemas.microsoft.com/office/drawing/2014/main" id="{FAE36FDF-7C54-42A0-B2ED-75D6E4FB9647}"/>
              </a:ext>
            </a:extLst>
          </p:cNvPr>
          <p:cNvSpPr txBox="1"/>
          <p:nvPr/>
        </p:nvSpPr>
        <p:spPr>
          <a:xfrm>
            <a:off x="3084393" y="3678458"/>
            <a:ext cx="18339311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lnSpc>
                <a:spcPts val="4400"/>
              </a:lnSpc>
              <a:defRPr sz="4000" b="1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fr-FR" dirty="0"/>
              <a:t>Conclusions</a:t>
            </a:r>
            <a:endParaRPr dirty="0"/>
          </a:p>
        </p:txBody>
      </p:sp>
      <p:sp>
        <p:nvSpPr>
          <p:cNvPr id="6" name="Corps de texte standard…">
            <a:extLst>
              <a:ext uri="{FF2B5EF4-FFF2-40B4-BE49-F238E27FC236}">
                <a16:creationId xmlns:a16="http://schemas.microsoft.com/office/drawing/2014/main" id="{D85ECBF1-FC41-4658-A631-F4C9C17C0C63}"/>
              </a:ext>
            </a:extLst>
          </p:cNvPr>
          <p:cNvSpPr txBox="1"/>
          <p:nvPr/>
        </p:nvSpPr>
        <p:spPr>
          <a:xfrm>
            <a:off x="3084384" y="4910284"/>
            <a:ext cx="17472032" cy="7724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just">
              <a:lnSpc>
                <a:spcPts val="3600"/>
              </a:lnSpc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dirty="0"/>
          </a:p>
          <a:p>
            <a:pPr marL="900000" lvl="4" indent="-900000" algn="just">
              <a:lnSpc>
                <a:spcPts val="3500"/>
              </a:lnSpc>
              <a:buSzPct val="100000"/>
              <a:buBlip>
                <a:blip r:embed="rId3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1871"/>
                </a:solidFill>
                <a:sym typeface="Calibri"/>
              </a:rPr>
              <a:t>Nécessité d’une forte implication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des différents intervenants</a:t>
            </a:r>
            <a:r>
              <a:rPr lang="fr-FR" sz="2700" b="1" dirty="0">
                <a:solidFill>
                  <a:srgbClr val="001871"/>
                </a:solidFill>
                <a:sym typeface="Calibri"/>
              </a:rPr>
              <a:t> pour modifier et améliorer les pratiques actuelles</a:t>
            </a:r>
          </a:p>
          <a:p>
            <a:pPr marL="1800000" lvl="8" indent="-900000" algn="just">
              <a:lnSpc>
                <a:spcPts val="3500"/>
              </a:lnSpc>
              <a:buSzPct val="100000"/>
              <a:buFont typeface="Wingdings" panose="05000000000000000000" pitchFamily="2" charset="2"/>
              <a:buChar char="Ø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EF7424"/>
                </a:solidFill>
                <a:sym typeface="Calibri"/>
              </a:rPr>
              <a:t>Etude de sensibilité</a:t>
            </a:r>
            <a:r>
              <a:rPr lang="fr-FR" sz="2700" b="1" dirty="0">
                <a:solidFill>
                  <a:srgbClr val="001871"/>
                </a:solidFill>
                <a:sym typeface="Calibri"/>
              </a:rPr>
              <a:t>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à mener par la maitre d’ouvrage</a:t>
            </a:r>
          </a:p>
          <a:p>
            <a:pPr marL="1800000" lvl="6" indent="-900000" algn="just">
              <a:lnSpc>
                <a:spcPts val="3500"/>
              </a:lnSpc>
              <a:buSzPct val="100000"/>
              <a:buFont typeface="Wingdings" panose="05000000000000000000" pitchFamily="2" charset="2"/>
              <a:buChar char="Ø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EF7424"/>
                </a:solidFill>
                <a:sym typeface="Calibri"/>
              </a:rPr>
              <a:t>Réunion de coordination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à planifier avant les travaux avec tous les intervenants</a:t>
            </a:r>
          </a:p>
          <a:p>
            <a:pPr marL="900000" lvl="4" indent="-900000" algn="just">
              <a:lnSpc>
                <a:spcPts val="3500"/>
              </a:lnSpc>
              <a:buSzPct val="100000"/>
              <a:buFont typeface="Wingdings" panose="05000000000000000000" pitchFamily="2" charset="2"/>
              <a:buChar char="q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marL="900000" lvl="4" indent="-900000" algn="just">
              <a:lnSpc>
                <a:spcPts val="3500"/>
              </a:lnSpc>
              <a:buSzPct val="100000"/>
              <a:buBlip>
                <a:blip r:embed="rId3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1871"/>
                </a:solidFill>
                <a:sym typeface="Calibri"/>
              </a:rPr>
              <a:t>Nécessité de diffuser largement </a:t>
            </a:r>
            <a:r>
              <a:rPr lang="fr-FR" sz="2700" dirty="0">
                <a:solidFill>
                  <a:srgbClr val="000000"/>
                </a:solidFill>
                <a:sym typeface="Calibri"/>
              </a:rPr>
              <a:t>l’information notamment </a:t>
            </a:r>
            <a:r>
              <a:rPr lang="fr-FR" sz="2700" b="1" dirty="0">
                <a:solidFill>
                  <a:srgbClr val="001871"/>
                </a:solidFill>
                <a:sym typeface="Calibri"/>
              </a:rPr>
              <a:t>aux maîtres d’ouvrage et maîtres d’œuvre</a:t>
            </a:r>
          </a:p>
          <a:p>
            <a:pPr lvl="4" indent="0" algn="just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dirty="0">
                <a:solidFill>
                  <a:srgbClr val="EF7424"/>
                </a:solidFill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Recommandations pour la conception, le dimensionnement, l’exécution et le contrôle de la technique des voiles par passes (2023) | CFMS (cfms-sols.org)</a:t>
            </a:r>
            <a:endParaRPr lang="fr-FR" b="1" dirty="0">
              <a:solidFill>
                <a:srgbClr val="EF7424"/>
              </a:solidFill>
              <a:sym typeface="Calibri"/>
            </a:endParaRPr>
          </a:p>
          <a:p>
            <a:pPr marL="900000" lvl="4" indent="-900000" algn="just">
              <a:lnSpc>
                <a:spcPts val="3500"/>
              </a:lnSpc>
              <a:buSzPct val="100000"/>
              <a:buBlip>
                <a:blip r:embed="rId3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b="1" dirty="0">
              <a:solidFill>
                <a:srgbClr val="001871"/>
              </a:solidFill>
              <a:sym typeface="Calibri"/>
            </a:endParaRPr>
          </a:p>
          <a:p>
            <a:pPr marL="900000" lvl="4" indent="-900000" algn="just">
              <a:lnSpc>
                <a:spcPts val="3500"/>
              </a:lnSpc>
              <a:buSzPct val="100000"/>
              <a:buBlip>
                <a:blip r:embed="rId3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lang="fr-FR" sz="2700" b="1" dirty="0">
                <a:solidFill>
                  <a:srgbClr val="001871"/>
                </a:solidFill>
                <a:sym typeface="Calibri"/>
              </a:rPr>
              <a:t>Un bilan à faire d’ici quelques mois</a:t>
            </a:r>
          </a:p>
          <a:p>
            <a:pPr marL="900000" lvl="4" indent="-900000" algn="just">
              <a:lnSpc>
                <a:spcPts val="3500"/>
              </a:lnSpc>
              <a:buSzPct val="100000"/>
              <a:buBlip>
                <a:blip r:embed="rId3"/>
              </a:buBlip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b="1" dirty="0">
              <a:solidFill>
                <a:srgbClr val="001871"/>
              </a:solidFill>
              <a:sym typeface="Calibri"/>
            </a:endParaRPr>
          </a:p>
          <a:p>
            <a:pPr lvl="4" indent="0" algn="just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marL="900000" lvl="4" indent="-900000" algn="just">
              <a:lnSpc>
                <a:spcPts val="3500"/>
              </a:lnSpc>
              <a:buSzPct val="100000"/>
              <a:buFont typeface="Wingdings" panose="05000000000000000000" pitchFamily="2" charset="2"/>
              <a:buChar char="q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marL="900000" lvl="4" indent="-900000" algn="just">
              <a:lnSpc>
                <a:spcPts val="3500"/>
              </a:lnSpc>
              <a:buSzPct val="100000"/>
              <a:buFont typeface="Wingdings" panose="05000000000000000000" pitchFamily="2" charset="2"/>
              <a:buChar char="q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marL="900000" lvl="4" indent="-900000" algn="just">
              <a:lnSpc>
                <a:spcPts val="3500"/>
              </a:lnSpc>
              <a:buSzPct val="100000"/>
              <a:buFont typeface="Wingdings" panose="05000000000000000000" pitchFamily="2" charset="2"/>
              <a:buChar char="q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marL="900000" lvl="4" indent="-900000" algn="just">
              <a:lnSpc>
                <a:spcPts val="3500"/>
              </a:lnSpc>
              <a:buSzPct val="100000"/>
              <a:buFont typeface="Wingdings" panose="05000000000000000000" pitchFamily="2" charset="2"/>
              <a:buChar char="q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  <a:p>
            <a:pPr lvl="3" indent="0" algn="just">
              <a:lnSpc>
                <a:spcPts val="3500"/>
              </a:lnSpc>
              <a:buSzPct val="100000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lang="fr-FR" sz="2700" dirty="0">
              <a:solidFill>
                <a:srgbClr val="000000"/>
              </a:solidFill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la page…"/>
          <p:cNvSpPr txBox="1">
            <a:spLocks/>
          </p:cNvSpPr>
          <p:nvPr/>
        </p:nvSpPr>
        <p:spPr>
          <a:xfrm>
            <a:off x="2987040" y="687388"/>
            <a:ext cx="18557875" cy="181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/>
          <a:p>
            <a:pPr marL="0" marR="0" lvl="0" indent="0" algn="l" defTabSz="2438338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spc="3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kumimoji="0" lang="fr-FR" sz="6000" b="1" i="0" u="none" strike="noStrike" kern="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GT du</a:t>
            </a:r>
            <a:r>
              <a:rPr kumimoji="0" lang="fr-FR" sz="6000" b="1" i="0" u="none" strike="noStrike" kern="0" cap="none" spc="30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CFMS : Conclusions et perspectives</a:t>
            </a:r>
            <a:endParaRPr kumimoji="0" lang="fr-FR" sz="6000" b="1" i="0" u="none" strike="noStrike" kern="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49BB379-2046-4714-90B8-77B86A625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8" b="18342"/>
          <a:stretch/>
        </p:blipFill>
        <p:spPr>
          <a:xfrm>
            <a:off x="0" y="12260937"/>
            <a:ext cx="2900363" cy="1323809"/>
          </a:xfrm>
          <a:prstGeom prst="rect">
            <a:avLst/>
          </a:prstGeom>
        </p:spPr>
      </p:pic>
      <p:sp>
        <p:nvSpPr>
          <p:cNvPr id="8" name="Sous-titre - calibri gras corps 40pts">
            <a:extLst>
              <a:ext uri="{FF2B5EF4-FFF2-40B4-BE49-F238E27FC236}">
                <a16:creationId xmlns:a16="http://schemas.microsoft.com/office/drawing/2014/main" id="{FAE36FDF-7C54-42A0-B2ED-75D6E4FB9647}"/>
              </a:ext>
            </a:extLst>
          </p:cNvPr>
          <p:cNvSpPr txBox="1"/>
          <p:nvPr/>
        </p:nvSpPr>
        <p:spPr>
          <a:xfrm>
            <a:off x="3084393" y="3678458"/>
            <a:ext cx="18339311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lnSpc>
                <a:spcPts val="4400"/>
              </a:lnSpc>
              <a:defRPr sz="4000" b="1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fr-FR" dirty="0"/>
              <a:t>Perspectives</a:t>
            </a:r>
            <a:endParaRPr dirty="0"/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25E2957C-A1B6-49D9-85DD-973897510DCE}"/>
              </a:ext>
            </a:extLst>
          </p:cNvPr>
          <p:cNvGraphicFramePr/>
          <p:nvPr>
            <p:extLst/>
          </p:nvPr>
        </p:nvGraphicFramePr>
        <p:xfrm>
          <a:off x="4421632" y="4345307"/>
          <a:ext cx="15540736" cy="734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00698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142</Words>
  <Application>Microsoft Office PowerPoint</Application>
  <PresentationFormat>Personnalisé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Calibri</vt:lpstr>
      <vt:lpstr>Helvetica Neue</vt:lpstr>
      <vt:lpstr>Helvetica Neue Medium</vt:lpstr>
      <vt:lpstr>Wingdings</vt:lpstr>
      <vt:lpstr>21_BasicWhite</vt:lpstr>
      <vt:lpstr>  Conclusions et perspectives  par Pascal AGUADO (GEOTEC)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</dc:title>
  <dc:creator>BERNHARDT Valérie</dc:creator>
  <cp:lastModifiedBy>Pascal Aguado</cp:lastModifiedBy>
  <cp:revision>160</cp:revision>
  <cp:lastPrinted>2023-05-15T12:20:58Z</cp:lastPrinted>
  <dcterms:modified xsi:type="dcterms:W3CDTF">2024-02-06T18:18:51Z</dcterms:modified>
</cp:coreProperties>
</file>