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6" r:id="rId2"/>
  </p:sldMasterIdLst>
  <p:notesMasterIdLst>
    <p:notesMasterId r:id="rId13"/>
  </p:notesMasterIdLst>
  <p:sldIdLst>
    <p:sldId id="287" r:id="rId3"/>
    <p:sldId id="278" r:id="rId4"/>
    <p:sldId id="279" r:id="rId5"/>
    <p:sldId id="280" r:id="rId6"/>
    <p:sldId id="281" r:id="rId7"/>
    <p:sldId id="282" r:id="rId8"/>
    <p:sldId id="283" r:id="rId9"/>
    <p:sldId id="284" r:id="rId10"/>
    <p:sldId id="285" r:id="rId11"/>
    <p:sldId id="286" r:id="rId1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8600"/>
    <a:srgbClr val="0018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CC0A0A-A29F-4E58-82E4-DC7C1B7C84A8}" v="146" dt="2024-02-08T00:16:45.39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Helvetica Neue"/>
          <a:ea typeface="Helvetica Neue"/>
          <a:cs typeface="Helvetica Neue"/>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
          <a:latin typeface="Helvetica Neue"/>
          <a:ea typeface="Helvetica Neue"/>
          <a:cs typeface="Helvetica Neue"/>
        </a:font>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
          <a:latin typeface="Helvetica Neue"/>
          <a:ea typeface="Helvetica Neue"/>
          <a:cs typeface="Helvetica Neue"/>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0" d="100"/>
          <a:sy n="40" d="100"/>
        </p:scale>
        <p:origin x="24"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ISLER Jean" userId="cf993de4-4272-45ce-a5d1-03436a07a81a" providerId="ADAL" clId="{D5CC0A0A-A29F-4E58-82E4-DC7C1B7C84A8}"/>
    <pc:docChg chg="undo custSel modSld">
      <pc:chgData name="GEISLER Jean" userId="cf993de4-4272-45ce-a5d1-03436a07a81a" providerId="ADAL" clId="{D5CC0A0A-A29F-4E58-82E4-DC7C1B7C84A8}" dt="2024-02-08T00:17:30.273" v="1508" actId="166"/>
      <pc:docMkLst>
        <pc:docMk/>
      </pc:docMkLst>
      <pc:sldChg chg="addSp modSp mod modNotesTx">
        <pc:chgData name="GEISLER Jean" userId="cf993de4-4272-45ce-a5d1-03436a07a81a" providerId="ADAL" clId="{D5CC0A0A-A29F-4E58-82E4-DC7C1B7C84A8}" dt="2024-02-08T00:17:30.273" v="1508" actId="166"/>
        <pc:sldMkLst>
          <pc:docMk/>
          <pc:sldMk cId="2485325433" sldId="278"/>
        </pc:sldMkLst>
        <pc:spChg chg="add mod">
          <ac:chgData name="GEISLER Jean" userId="cf993de4-4272-45ce-a5d1-03436a07a81a" providerId="ADAL" clId="{D5CC0A0A-A29F-4E58-82E4-DC7C1B7C84A8}" dt="2024-02-08T00:04:07.562" v="1036"/>
          <ac:spMkLst>
            <pc:docMk/>
            <pc:sldMk cId="2485325433" sldId="278"/>
            <ac:spMk id="10" creationId="{5C4C3CB0-33D4-2C8B-184B-747EEBCBB8EE}"/>
          </ac:spMkLst>
        </pc:spChg>
        <pc:spChg chg="add mod ord">
          <ac:chgData name="GEISLER Jean" userId="cf993de4-4272-45ce-a5d1-03436a07a81a" providerId="ADAL" clId="{D5CC0A0A-A29F-4E58-82E4-DC7C1B7C84A8}" dt="2024-02-08T00:17:30.273" v="1508" actId="166"/>
          <ac:spMkLst>
            <pc:docMk/>
            <pc:sldMk cId="2485325433" sldId="278"/>
            <ac:spMk id="11" creationId="{B79C588F-A718-565F-71A6-496639E99B3E}"/>
          </ac:spMkLst>
        </pc:spChg>
        <pc:grpChg chg="add mod ord">
          <ac:chgData name="GEISLER Jean" userId="cf993de4-4272-45ce-a5d1-03436a07a81a" providerId="ADAL" clId="{D5CC0A0A-A29F-4E58-82E4-DC7C1B7C84A8}" dt="2024-02-08T00:05:41.720" v="1110" actId="167"/>
          <ac:grpSpMkLst>
            <pc:docMk/>
            <pc:sldMk cId="2485325433" sldId="278"/>
            <ac:grpSpMk id="9" creationId="{B789525A-AB66-7340-76F9-B38486FE1C11}"/>
          </ac:grpSpMkLst>
        </pc:grpChg>
        <pc:graphicFrameChg chg="add mod">
          <ac:chgData name="GEISLER Jean" userId="cf993de4-4272-45ce-a5d1-03436a07a81a" providerId="ADAL" clId="{D5CC0A0A-A29F-4E58-82E4-DC7C1B7C84A8}" dt="2024-02-08T00:00:38.964" v="999"/>
          <ac:graphicFrameMkLst>
            <pc:docMk/>
            <pc:sldMk cId="2485325433" sldId="278"/>
            <ac:graphicFrameMk id="2" creationId="{B6463062-2FC5-9E84-FB5B-BBFC57B7DF93}"/>
          </ac:graphicFrameMkLst>
        </pc:graphicFrameChg>
        <pc:graphicFrameChg chg="add mod">
          <ac:chgData name="GEISLER Jean" userId="cf993de4-4272-45ce-a5d1-03436a07a81a" providerId="ADAL" clId="{D5CC0A0A-A29F-4E58-82E4-DC7C1B7C84A8}" dt="2024-02-08T00:00:43.853" v="1001"/>
          <ac:graphicFrameMkLst>
            <pc:docMk/>
            <pc:sldMk cId="2485325433" sldId="278"/>
            <ac:graphicFrameMk id="4" creationId="{62EAC2A7-FC2A-EE23-AEE4-C26FAB0D153C}"/>
          </ac:graphicFrameMkLst>
        </pc:graphicFrameChg>
        <pc:graphicFrameChg chg="add mod">
          <ac:chgData name="GEISLER Jean" userId="cf993de4-4272-45ce-a5d1-03436a07a81a" providerId="ADAL" clId="{D5CC0A0A-A29F-4E58-82E4-DC7C1B7C84A8}" dt="2024-02-08T00:01:12.363" v="1003"/>
          <ac:graphicFrameMkLst>
            <pc:docMk/>
            <pc:sldMk cId="2485325433" sldId="278"/>
            <ac:graphicFrameMk id="5" creationId="{259CCC7C-9B4D-699A-14A8-42E94484A17D}"/>
          </ac:graphicFrameMkLst>
        </pc:graphicFrameChg>
        <pc:graphicFrameChg chg="mod">
          <ac:chgData name="GEISLER Jean" userId="cf993de4-4272-45ce-a5d1-03436a07a81a" providerId="ADAL" clId="{D5CC0A0A-A29F-4E58-82E4-DC7C1B7C84A8}" dt="2024-02-08T00:16:45.399" v="1507" actId="20577"/>
          <ac:graphicFrameMkLst>
            <pc:docMk/>
            <pc:sldMk cId="2485325433" sldId="278"/>
            <ac:graphicFrameMk id="6" creationId="{3A6812B0-6DAF-431E-8B58-DDF2AA2D72AD}"/>
          </ac:graphicFrameMkLst>
        </pc:graphicFrameChg>
      </pc:sldChg>
      <pc:sldChg chg="modNotesTx">
        <pc:chgData name="GEISLER Jean" userId="cf993de4-4272-45ce-a5d1-03436a07a81a" providerId="ADAL" clId="{D5CC0A0A-A29F-4E58-82E4-DC7C1B7C84A8}" dt="2024-02-07T23:26:37.525" v="717" actId="20577"/>
        <pc:sldMkLst>
          <pc:docMk/>
          <pc:sldMk cId="3914279520" sldId="279"/>
        </pc:sldMkLst>
      </pc:sldChg>
      <pc:sldChg chg="modNotesTx">
        <pc:chgData name="GEISLER Jean" userId="cf993de4-4272-45ce-a5d1-03436a07a81a" providerId="ADAL" clId="{D5CC0A0A-A29F-4E58-82E4-DC7C1B7C84A8}" dt="2024-02-07T22:33:30.256" v="187" actId="20577"/>
        <pc:sldMkLst>
          <pc:docMk/>
          <pc:sldMk cId="3049048721" sldId="280"/>
        </pc:sldMkLst>
      </pc:sldChg>
      <pc:sldChg chg="modNotesTx">
        <pc:chgData name="GEISLER Jean" userId="cf993de4-4272-45ce-a5d1-03436a07a81a" providerId="ADAL" clId="{D5CC0A0A-A29F-4E58-82E4-DC7C1B7C84A8}" dt="2024-02-07T22:37:50.706" v="195"/>
        <pc:sldMkLst>
          <pc:docMk/>
          <pc:sldMk cId="1430398228" sldId="281"/>
        </pc:sldMkLst>
      </pc:sldChg>
      <pc:sldChg chg="modNotesTx">
        <pc:chgData name="GEISLER Jean" userId="cf993de4-4272-45ce-a5d1-03436a07a81a" providerId="ADAL" clId="{D5CC0A0A-A29F-4E58-82E4-DC7C1B7C84A8}" dt="2024-02-07T22:50:56.685" v="535" actId="20577"/>
        <pc:sldMkLst>
          <pc:docMk/>
          <pc:sldMk cId="609818855" sldId="282"/>
        </pc:sldMkLst>
      </pc:sldChg>
      <pc:sldChg chg="modSp mod modNotesTx">
        <pc:chgData name="GEISLER Jean" userId="cf993de4-4272-45ce-a5d1-03436a07a81a" providerId="ADAL" clId="{D5CC0A0A-A29F-4E58-82E4-DC7C1B7C84A8}" dt="2024-02-07T23:58:10.066" v="979" actId="108"/>
        <pc:sldMkLst>
          <pc:docMk/>
          <pc:sldMk cId="1289203721" sldId="283"/>
        </pc:sldMkLst>
        <pc:spChg chg="mod">
          <ac:chgData name="GEISLER Jean" userId="cf993de4-4272-45ce-a5d1-03436a07a81a" providerId="ADAL" clId="{D5CC0A0A-A29F-4E58-82E4-DC7C1B7C84A8}" dt="2024-02-07T23:58:10.066" v="979" actId="108"/>
          <ac:spMkLst>
            <pc:docMk/>
            <pc:sldMk cId="1289203721" sldId="283"/>
            <ac:spMk id="8" creationId="{77115A85-3B48-4CA0-9FC9-FBE272ABC2A2}"/>
          </ac:spMkLst>
        </pc:spChg>
      </pc:sldChg>
      <pc:sldChg chg="modSp modNotesTx">
        <pc:chgData name="GEISLER Jean" userId="cf993de4-4272-45ce-a5d1-03436a07a81a" providerId="ADAL" clId="{D5CC0A0A-A29F-4E58-82E4-DC7C1B7C84A8}" dt="2024-02-08T00:14:16.139" v="1501" actId="20577"/>
        <pc:sldMkLst>
          <pc:docMk/>
          <pc:sldMk cId="1420215867" sldId="284"/>
        </pc:sldMkLst>
        <pc:graphicFrameChg chg="mod">
          <ac:chgData name="GEISLER Jean" userId="cf993de4-4272-45ce-a5d1-03436a07a81a" providerId="ADAL" clId="{D5CC0A0A-A29F-4E58-82E4-DC7C1B7C84A8}" dt="2024-02-07T23:44:58.552" v="848" actId="20577"/>
          <ac:graphicFrameMkLst>
            <pc:docMk/>
            <pc:sldMk cId="1420215867" sldId="284"/>
            <ac:graphicFrameMk id="9" creationId="{86B49EA9-FDCB-4569-AFE1-1E11210A76FA}"/>
          </ac:graphicFrameMkLst>
        </pc:graphicFrameChg>
      </pc:sldChg>
      <pc:sldChg chg="addSp delSp modSp mod modNotesTx">
        <pc:chgData name="GEISLER Jean" userId="cf993de4-4272-45ce-a5d1-03436a07a81a" providerId="ADAL" clId="{D5CC0A0A-A29F-4E58-82E4-DC7C1B7C84A8}" dt="2024-02-07T23:22:23.293" v="702" actId="20577"/>
        <pc:sldMkLst>
          <pc:docMk/>
          <pc:sldMk cId="3257337425" sldId="285"/>
        </pc:sldMkLst>
        <pc:spChg chg="add del mod">
          <ac:chgData name="GEISLER Jean" userId="cf993de4-4272-45ce-a5d1-03436a07a81a" providerId="ADAL" clId="{D5CC0A0A-A29F-4E58-82E4-DC7C1B7C84A8}" dt="2024-02-07T22:03:27.900" v="88" actId="478"/>
          <ac:spMkLst>
            <pc:docMk/>
            <pc:sldMk cId="3257337425" sldId="285"/>
            <ac:spMk id="4" creationId="{23C76A9E-60D8-3B71-548D-7F3B5098D7DE}"/>
          </ac:spMkLst>
        </pc:spChg>
        <pc:spChg chg="add mod">
          <ac:chgData name="GEISLER Jean" userId="cf993de4-4272-45ce-a5d1-03436a07a81a" providerId="ADAL" clId="{D5CC0A0A-A29F-4E58-82E4-DC7C1B7C84A8}" dt="2024-02-07T22:04:29.237" v="89"/>
          <ac:spMkLst>
            <pc:docMk/>
            <pc:sldMk cId="3257337425" sldId="285"/>
            <ac:spMk id="7" creationId="{80D3DA14-2E0E-705A-90CF-9399FB764506}"/>
          </ac:spMkLst>
        </pc:spChg>
        <pc:spChg chg="add mod">
          <ac:chgData name="GEISLER Jean" userId="cf993de4-4272-45ce-a5d1-03436a07a81a" providerId="ADAL" clId="{D5CC0A0A-A29F-4E58-82E4-DC7C1B7C84A8}" dt="2024-02-07T22:08:25.376" v="105" actId="1076"/>
          <ac:spMkLst>
            <pc:docMk/>
            <pc:sldMk cId="3257337425" sldId="285"/>
            <ac:spMk id="9" creationId="{F27FFEE9-062F-9654-8495-B4D8CFBA9DF0}"/>
          </ac:spMkLst>
        </pc:spChg>
        <pc:grpChg chg="add mod">
          <ac:chgData name="GEISLER Jean" userId="cf993de4-4272-45ce-a5d1-03436a07a81a" providerId="ADAL" clId="{D5CC0A0A-A29F-4E58-82E4-DC7C1B7C84A8}" dt="2024-02-07T22:07:56.551" v="104" actId="14100"/>
          <ac:grpSpMkLst>
            <pc:docMk/>
            <pc:sldMk cId="3257337425" sldId="285"/>
            <ac:grpSpMk id="6" creationId="{826B23A0-3470-307D-423C-AC2ABEAE2445}"/>
          </ac:grpSpMkLst>
        </pc:grpChg>
      </pc:sldChg>
      <pc:sldChg chg="modSp modNotesTx">
        <pc:chgData name="GEISLER Jean" userId="cf993de4-4272-45ce-a5d1-03436a07a81a" providerId="ADAL" clId="{D5CC0A0A-A29F-4E58-82E4-DC7C1B7C84A8}" dt="2024-02-08T00:15:24.986" v="1503" actId="20577"/>
        <pc:sldMkLst>
          <pc:docMk/>
          <pc:sldMk cId="1891037990" sldId="286"/>
        </pc:sldMkLst>
        <pc:graphicFrameChg chg="mod">
          <ac:chgData name="GEISLER Jean" userId="cf993de4-4272-45ce-a5d1-03436a07a81a" providerId="ADAL" clId="{D5CC0A0A-A29F-4E58-82E4-DC7C1B7C84A8}" dt="2024-02-07T23:47:45.063" v="849" actId="113"/>
          <ac:graphicFrameMkLst>
            <pc:docMk/>
            <pc:sldMk cId="1891037990" sldId="286"/>
            <ac:graphicFrameMk id="7" creationId="{877545E6-A42B-40D1-A2E6-96031AB9E9DC}"/>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171D3B-402E-428C-BA9F-F24F8D2A7B53}"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fr-FR"/>
        </a:p>
      </dgm:t>
    </dgm:pt>
    <dgm:pt modelId="{229FA716-69E4-4BCA-A71C-CC05F4B7DBE0}">
      <dgm:prSet phldrT="[Texte]" custT="1"/>
      <dgm:spPr>
        <a:solidFill>
          <a:srgbClr val="001871"/>
        </a:solidFill>
      </dgm:spPr>
      <dgm:t>
        <a:bodyPr/>
        <a:lstStyle/>
        <a:p>
          <a:r>
            <a:rPr lang="fr-FR" sz="2400" dirty="0"/>
            <a:t>Cohésion apparente suffisante des terrains?</a:t>
          </a:r>
        </a:p>
      </dgm:t>
    </dgm:pt>
    <dgm:pt modelId="{6C7A5124-9B89-435C-9C9A-DEB2C00BCDDC}" type="parTrans" cxnId="{162F5046-6926-4116-AB7A-D043123B02F5}">
      <dgm:prSet/>
      <dgm:spPr/>
      <dgm:t>
        <a:bodyPr/>
        <a:lstStyle/>
        <a:p>
          <a:endParaRPr lang="fr-FR"/>
        </a:p>
      </dgm:t>
    </dgm:pt>
    <dgm:pt modelId="{E0528B12-37BA-49B7-AD19-CB7E04526BA5}" type="sibTrans" cxnId="{162F5046-6926-4116-AB7A-D043123B02F5}">
      <dgm:prSet/>
      <dgm:spPr/>
      <dgm:t>
        <a:bodyPr/>
        <a:lstStyle/>
        <a:p>
          <a:endParaRPr lang="fr-FR"/>
        </a:p>
      </dgm:t>
    </dgm:pt>
    <dgm:pt modelId="{7BFA3594-5BBA-48BB-868E-E5AB786E60D3}">
      <dgm:prSet phldrT="[Texte]" custT="1"/>
      <dgm:spPr>
        <a:solidFill>
          <a:srgbClr val="001871"/>
        </a:solidFill>
      </dgm:spPr>
      <dgm:t>
        <a:bodyPr/>
        <a:lstStyle/>
        <a:p>
          <a:r>
            <a:rPr lang="fr-FR" sz="2400" dirty="0"/>
            <a:t>Possibilité de gérer l’eau pendant les travaux?</a:t>
          </a:r>
        </a:p>
      </dgm:t>
    </dgm:pt>
    <dgm:pt modelId="{F60BCE29-89C6-416D-B767-1B6F900E72C9}" type="parTrans" cxnId="{A23931D4-AAF5-435A-8260-5369218411F2}">
      <dgm:prSet/>
      <dgm:spPr/>
      <dgm:t>
        <a:bodyPr/>
        <a:lstStyle/>
        <a:p>
          <a:endParaRPr lang="fr-FR"/>
        </a:p>
      </dgm:t>
    </dgm:pt>
    <dgm:pt modelId="{36509455-9B39-4AD4-B99B-F92080A6D6F3}" type="sibTrans" cxnId="{A23931D4-AAF5-435A-8260-5369218411F2}">
      <dgm:prSet/>
      <dgm:spPr/>
      <dgm:t>
        <a:bodyPr/>
        <a:lstStyle/>
        <a:p>
          <a:endParaRPr lang="fr-FR"/>
        </a:p>
      </dgm:t>
    </dgm:pt>
    <dgm:pt modelId="{60D9D7F2-C03E-4190-9374-83C2FF5B3164}">
      <dgm:prSet phldrT="[Texte]" custT="1"/>
      <dgm:spPr>
        <a:solidFill>
          <a:srgbClr val="001871"/>
        </a:solidFill>
      </dgm:spPr>
      <dgm:t>
        <a:bodyPr/>
        <a:lstStyle/>
        <a:p>
          <a:r>
            <a:rPr lang="fr-FR" sz="2400" dirty="0"/>
            <a:t>Absence d’avoisinant sensible aux déplacements ?</a:t>
          </a:r>
        </a:p>
      </dgm:t>
    </dgm:pt>
    <dgm:pt modelId="{0D377C4D-C4F3-4B1C-88C4-0A79A5AAF6EC}" type="parTrans" cxnId="{493275CD-6301-4F70-823C-247838C2F5DF}">
      <dgm:prSet/>
      <dgm:spPr/>
      <dgm:t>
        <a:bodyPr/>
        <a:lstStyle/>
        <a:p>
          <a:endParaRPr lang="fr-FR"/>
        </a:p>
      </dgm:t>
    </dgm:pt>
    <dgm:pt modelId="{B220767C-890E-4712-BD3D-760209E20879}" type="sibTrans" cxnId="{493275CD-6301-4F70-823C-247838C2F5DF}">
      <dgm:prSet/>
      <dgm:spPr/>
      <dgm:t>
        <a:bodyPr/>
        <a:lstStyle/>
        <a:p>
          <a:endParaRPr lang="fr-FR"/>
        </a:p>
      </dgm:t>
    </dgm:pt>
    <dgm:pt modelId="{BEE03C3C-ED6E-48E5-B618-C9AE5EA09932}">
      <dgm:prSet custT="1"/>
      <dgm:spPr>
        <a:solidFill>
          <a:srgbClr val="001871"/>
        </a:solidFill>
      </dgm:spPr>
      <dgm:t>
        <a:bodyPr/>
        <a:lstStyle/>
        <a:p>
          <a:r>
            <a:rPr lang="fr-FR" sz="2400" dirty="0"/>
            <a:t>Poussée maximale</a:t>
          </a:r>
        </a:p>
        <a:p>
          <a:r>
            <a:rPr lang="fr-FR" sz="2400" dirty="0" err="1"/>
            <a:t>Fh</a:t>
          </a:r>
          <a:r>
            <a:rPr lang="fr-FR" sz="2400" dirty="0"/>
            <a:t> = 200 kN/ml?</a:t>
          </a:r>
        </a:p>
      </dgm:t>
    </dgm:pt>
    <dgm:pt modelId="{A7394EA4-1EC6-4D74-AD81-808FD55EEC57}" type="parTrans" cxnId="{3040A97C-E559-4382-B5D1-4EECFB6C258E}">
      <dgm:prSet/>
      <dgm:spPr/>
      <dgm:t>
        <a:bodyPr/>
        <a:lstStyle/>
        <a:p>
          <a:endParaRPr lang="fr-FR"/>
        </a:p>
      </dgm:t>
    </dgm:pt>
    <dgm:pt modelId="{E63D22D8-F91F-46CD-B7C4-8DB2C3928B7D}" type="sibTrans" cxnId="{3040A97C-E559-4382-B5D1-4EECFB6C258E}">
      <dgm:prSet/>
      <dgm:spPr/>
      <dgm:t>
        <a:bodyPr/>
        <a:lstStyle/>
        <a:p>
          <a:endParaRPr lang="fr-FR"/>
        </a:p>
      </dgm:t>
    </dgm:pt>
    <dgm:pt modelId="{8933BEFC-A460-4854-BFDC-2C997994A18C}">
      <dgm:prSet phldrT="[Texte]" custScaleX="46592" custScaleY="46587" custLinFactNeighborX="-18315" custLinFactNeighborY="-14164"/>
      <dgm:spPr>
        <a:solidFill>
          <a:srgbClr val="001871"/>
        </a:solidFill>
      </dgm:spPr>
    </dgm:pt>
    <dgm:pt modelId="{82349563-ED7A-420C-A213-2F017591F4B8}" type="parTrans" cxnId="{E116C96B-857B-442E-B18B-32FF8EEB9946}">
      <dgm:prSet/>
      <dgm:spPr/>
      <dgm:t>
        <a:bodyPr/>
        <a:lstStyle/>
        <a:p>
          <a:endParaRPr lang="fr-FR"/>
        </a:p>
      </dgm:t>
    </dgm:pt>
    <dgm:pt modelId="{FAEBA070-1E66-4618-B1AF-B7637E6AAB12}" type="sibTrans" cxnId="{E116C96B-857B-442E-B18B-32FF8EEB9946}">
      <dgm:prSet/>
      <dgm:spPr/>
      <dgm:t>
        <a:bodyPr/>
        <a:lstStyle/>
        <a:p>
          <a:endParaRPr lang="fr-FR"/>
        </a:p>
      </dgm:t>
    </dgm:pt>
    <dgm:pt modelId="{9FB6F7A5-BEA8-4725-9BA8-9724BEA34DF2}" type="pres">
      <dgm:prSet presAssocID="{C8171D3B-402E-428C-BA9F-F24F8D2A7B53}" presName="Name0" presStyleCnt="0">
        <dgm:presLayoutVars>
          <dgm:chMax val="1"/>
          <dgm:chPref val="1"/>
        </dgm:presLayoutVars>
      </dgm:prSet>
      <dgm:spPr/>
    </dgm:pt>
    <dgm:pt modelId="{ABB7BC9E-DF41-4952-981E-0B4CD4118900}" type="pres">
      <dgm:prSet presAssocID="{229FA716-69E4-4BCA-A71C-CC05F4B7DBE0}" presName="Parent" presStyleLbl="node0" presStyleIdx="0" presStyleCnt="1" custScaleX="46592" custScaleY="46587" custLinFactNeighborX="-18315" custLinFactNeighborY="-14164">
        <dgm:presLayoutVars>
          <dgm:chMax val="5"/>
          <dgm:chPref val="5"/>
        </dgm:presLayoutVars>
      </dgm:prSet>
      <dgm:spPr/>
    </dgm:pt>
    <dgm:pt modelId="{92495929-5FAC-4DDB-A06A-DE92EF53ED37}" type="pres">
      <dgm:prSet presAssocID="{229FA716-69E4-4BCA-A71C-CC05F4B7DBE0}" presName="Accent1" presStyleLbl="node1" presStyleIdx="0" presStyleCnt="15"/>
      <dgm:spPr>
        <a:solidFill>
          <a:srgbClr val="FF8600"/>
        </a:solidFill>
      </dgm:spPr>
    </dgm:pt>
    <dgm:pt modelId="{77E20CF5-28CB-42BC-B237-65F539501BB4}" type="pres">
      <dgm:prSet presAssocID="{229FA716-69E4-4BCA-A71C-CC05F4B7DBE0}" presName="Accent2" presStyleLbl="node1" presStyleIdx="1" presStyleCnt="15"/>
      <dgm:spPr>
        <a:solidFill>
          <a:srgbClr val="FF8600"/>
        </a:solidFill>
      </dgm:spPr>
    </dgm:pt>
    <dgm:pt modelId="{0438BFEB-3CB1-4E60-ACC7-CFF942E9D726}" type="pres">
      <dgm:prSet presAssocID="{229FA716-69E4-4BCA-A71C-CC05F4B7DBE0}" presName="Accent3" presStyleLbl="node1" presStyleIdx="2" presStyleCnt="15"/>
      <dgm:spPr/>
    </dgm:pt>
    <dgm:pt modelId="{085035C2-7AF2-4DC6-8AA5-7C3C6DBC7958}" type="pres">
      <dgm:prSet presAssocID="{229FA716-69E4-4BCA-A71C-CC05F4B7DBE0}" presName="Accent4" presStyleLbl="node1" presStyleIdx="3" presStyleCnt="15"/>
      <dgm:spPr>
        <a:solidFill>
          <a:srgbClr val="FF8600"/>
        </a:solidFill>
      </dgm:spPr>
    </dgm:pt>
    <dgm:pt modelId="{A5713812-6E58-4928-B271-54C03A8CC519}" type="pres">
      <dgm:prSet presAssocID="{229FA716-69E4-4BCA-A71C-CC05F4B7DBE0}" presName="Accent5" presStyleLbl="node1" presStyleIdx="4" presStyleCnt="15"/>
      <dgm:spPr>
        <a:solidFill>
          <a:srgbClr val="FF8600"/>
        </a:solidFill>
      </dgm:spPr>
    </dgm:pt>
    <dgm:pt modelId="{012ABD1C-33BC-4900-9569-D402CD5C3431}" type="pres">
      <dgm:prSet presAssocID="{229FA716-69E4-4BCA-A71C-CC05F4B7DBE0}" presName="Accent6" presStyleLbl="node1" presStyleIdx="5" presStyleCnt="15"/>
      <dgm:spPr>
        <a:solidFill>
          <a:srgbClr val="FF8600"/>
        </a:solidFill>
      </dgm:spPr>
    </dgm:pt>
    <dgm:pt modelId="{2C4A3E59-2168-474C-81B8-6E580D80B29D}" type="pres">
      <dgm:prSet presAssocID="{7BFA3594-5BBA-48BB-868E-E5AB786E60D3}" presName="Child1" presStyleLbl="node1" presStyleIdx="6" presStyleCnt="15" custScaleX="116236" custScaleY="116263">
        <dgm:presLayoutVars>
          <dgm:chMax val="0"/>
          <dgm:chPref val="0"/>
        </dgm:presLayoutVars>
      </dgm:prSet>
      <dgm:spPr/>
    </dgm:pt>
    <dgm:pt modelId="{585DE1AC-E49B-48EA-B846-87DB2FE4B9D5}" type="pres">
      <dgm:prSet presAssocID="{7BFA3594-5BBA-48BB-868E-E5AB786E60D3}" presName="Accent7" presStyleCnt="0"/>
      <dgm:spPr/>
    </dgm:pt>
    <dgm:pt modelId="{560659A7-4CE2-4D91-80D3-9942401E3A34}" type="pres">
      <dgm:prSet presAssocID="{7BFA3594-5BBA-48BB-868E-E5AB786E60D3}" presName="AccentHold1" presStyleLbl="node1" presStyleIdx="7" presStyleCnt="15"/>
      <dgm:spPr>
        <a:solidFill>
          <a:srgbClr val="FF8600"/>
        </a:solidFill>
      </dgm:spPr>
    </dgm:pt>
    <dgm:pt modelId="{9C4DC970-68B6-417F-BF16-03EFDCD271BF}" type="pres">
      <dgm:prSet presAssocID="{7BFA3594-5BBA-48BB-868E-E5AB786E60D3}" presName="Accent8" presStyleCnt="0"/>
      <dgm:spPr/>
    </dgm:pt>
    <dgm:pt modelId="{60675390-A107-4F6F-AAD2-B76A1CAB50B4}" type="pres">
      <dgm:prSet presAssocID="{7BFA3594-5BBA-48BB-868E-E5AB786E60D3}" presName="AccentHold2" presStyleLbl="node1" presStyleIdx="8" presStyleCnt="15"/>
      <dgm:spPr>
        <a:solidFill>
          <a:srgbClr val="FF8600"/>
        </a:solidFill>
      </dgm:spPr>
    </dgm:pt>
    <dgm:pt modelId="{D1038082-DADC-4B35-AC5B-1B90CDCF7D72}" type="pres">
      <dgm:prSet presAssocID="{60D9D7F2-C03E-4190-9374-83C2FF5B3164}" presName="Child2" presStyleLbl="node1" presStyleIdx="9" presStyleCnt="15" custScaleX="196455" custScaleY="196500">
        <dgm:presLayoutVars>
          <dgm:chMax val="0"/>
          <dgm:chPref val="0"/>
        </dgm:presLayoutVars>
      </dgm:prSet>
      <dgm:spPr/>
    </dgm:pt>
    <dgm:pt modelId="{F2E920AE-0BCF-4C75-9AD4-69F24E237817}" type="pres">
      <dgm:prSet presAssocID="{60D9D7F2-C03E-4190-9374-83C2FF5B3164}" presName="Accent9" presStyleCnt="0"/>
      <dgm:spPr/>
    </dgm:pt>
    <dgm:pt modelId="{2A46AE3F-E164-43BA-95A7-46673F12AC0A}" type="pres">
      <dgm:prSet presAssocID="{60D9D7F2-C03E-4190-9374-83C2FF5B3164}" presName="AccentHold1" presStyleLbl="node1" presStyleIdx="10" presStyleCnt="15"/>
      <dgm:spPr>
        <a:solidFill>
          <a:srgbClr val="FF8600"/>
        </a:solidFill>
      </dgm:spPr>
    </dgm:pt>
    <dgm:pt modelId="{FA582DCD-05A4-429C-BDBC-77816C3ED302}" type="pres">
      <dgm:prSet presAssocID="{60D9D7F2-C03E-4190-9374-83C2FF5B3164}" presName="Accent10" presStyleCnt="0"/>
      <dgm:spPr/>
    </dgm:pt>
    <dgm:pt modelId="{9806FCCD-8B13-4B60-BD20-47632736C5BC}" type="pres">
      <dgm:prSet presAssocID="{60D9D7F2-C03E-4190-9374-83C2FF5B3164}" presName="AccentHold2" presStyleLbl="node1" presStyleIdx="11" presStyleCnt="15"/>
      <dgm:spPr>
        <a:solidFill>
          <a:srgbClr val="FF8600"/>
        </a:solidFill>
      </dgm:spPr>
    </dgm:pt>
    <dgm:pt modelId="{DC98F45E-018E-4D14-8165-603D8DB468ED}" type="pres">
      <dgm:prSet presAssocID="{60D9D7F2-C03E-4190-9374-83C2FF5B3164}" presName="Accent11" presStyleCnt="0"/>
      <dgm:spPr/>
    </dgm:pt>
    <dgm:pt modelId="{6B768E4F-505C-4B9F-AB76-0939573F68E3}" type="pres">
      <dgm:prSet presAssocID="{60D9D7F2-C03E-4190-9374-83C2FF5B3164}" presName="AccentHold3" presStyleLbl="node1" presStyleIdx="12" presStyleCnt="15"/>
      <dgm:spPr>
        <a:solidFill>
          <a:srgbClr val="FF8600"/>
        </a:solidFill>
      </dgm:spPr>
    </dgm:pt>
    <dgm:pt modelId="{EF508A8B-2438-4E98-A275-C7EB47DEA714}" type="pres">
      <dgm:prSet presAssocID="{BEE03C3C-ED6E-48E5-B618-C9AE5EA09932}" presName="Child3" presStyleLbl="node1" presStyleIdx="13" presStyleCnt="15" custScaleX="150616" custScaleY="150650">
        <dgm:presLayoutVars>
          <dgm:chMax val="0"/>
          <dgm:chPref val="0"/>
        </dgm:presLayoutVars>
      </dgm:prSet>
      <dgm:spPr/>
    </dgm:pt>
    <dgm:pt modelId="{7428A505-6819-4D4A-8524-8A593C57A9B3}" type="pres">
      <dgm:prSet presAssocID="{BEE03C3C-ED6E-48E5-B618-C9AE5EA09932}" presName="Accent12" presStyleCnt="0"/>
      <dgm:spPr/>
    </dgm:pt>
    <dgm:pt modelId="{48CD5610-4856-4102-99EB-03802E754226}" type="pres">
      <dgm:prSet presAssocID="{BEE03C3C-ED6E-48E5-B618-C9AE5EA09932}" presName="AccentHold1" presStyleLbl="node1" presStyleIdx="14" presStyleCnt="15"/>
      <dgm:spPr>
        <a:solidFill>
          <a:srgbClr val="FF8600"/>
        </a:solidFill>
      </dgm:spPr>
    </dgm:pt>
  </dgm:ptLst>
  <dgm:cxnLst>
    <dgm:cxn modelId="{B279B71D-0806-40E8-8A21-201C5A9F1FB3}" type="presOf" srcId="{BEE03C3C-ED6E-48E5-B618-C9AE5EA09932}" destId="{EF508A8B-2438-4E98-A275-C7EB47DEA714}" srcOrd="0" destOrd="0" presId="urn:microsoft.com/office/officeart/2009/3/layout/CircleRelationship"/>
    <dgm:cxn modelId="{0A112F3B-31C2-40BB-99E2-6E1E84138A77}" type="presOf" srcId="{60D9D7F2-C03E-4190-9374-83C2FF5B3164}" destId="{D1038082-DADC-4B35-AC5B-1B90CDCF7D72}" srcOrd="0" destOrd="0" presId="urn:microsoft.com/office/officeart/2009/3/layout/CircleRelationship"/>
    <dgm:cxn modelId="{162F5046-6926-4116-AB7A-D043123B02F5}" srcId="{C8171D3B-402E-428C-BA9F-F24F8D2A7B53}" destId="{229FA716-69E4-4BCA-A71C-CC05F4B7DBE0}" srcOrd="0" destOrd="0" parTransId="{6C7A5124-9B89-435C-9C9A-DEB2C00BCDDC}" sibTransId="{E0528B12-37BA-49B7-AD19-CB7E04526BA5}"/>
    <dgm:cxn modelId="{E116C96B-857B-442E-B18B-32FF8EEB9946}" srcId="{C8171D3B-402E-428C-BA9F-F24F8D2A7B53}" destId="{8933BEFC-A460-4854-BFDC-2C997994A18C}" srcOrd="1" destOrd="0" parTransId="{82349563-ED7A-420C-A213-2F017591F4B8}" sibTransId="{FAEBA070-1E66-4618-B1AF-B7637E6AAB12}"/>
    <dgm:cxn modelId="{3040A97C-E559-4382-B5D1-4EECFB6C258E}" srcId="{229FA716-69E4-4BCA-A71C-CC05F4B7DBE0}" destId="{BEE03C3C-ED6E-48E5-B618-C9AE5EA09932}" srcOrd="2" destOrd="0" parTransId="{A7394EA4-1EC6-4D74-AD81-808FD55EEC57}" sibTransId="{E63D22D8-F91F-46CD-B7C4-8DB2C3928B7D}"/>
    <dgm:cxn modelId="{493275CD-6301-4F70-823C-247838C2F5DF}" srcId="{229FA716-69E4-4BCA-A71C-CC05F4B7DBE0}" destId="{60D9D7F2-C03E-4190-9374-83C2FF5B3164}" srcOrd="1" destOrd="0" parTransId="{0D377C4D-C4F3-4B1C-88C4-0A79A5AAF6EC}" sibTransId="{B220767C-890E-4712-BD3D-760209E20879}"/>
    <dgm:cxn modelId="{A23931D4-AAF5-435A-8260-5369218411F2}" srcId="{229FA716-69E4-4BCA-A71C-CC05F4B7DBE0}" destId="{7BFA3594-5BBA-48BB-868E-E5AB786E60D3}" srcOrd="0" destOrd="0" parTransId="{F60BCE29-89C6-416D-B767-1B6F900E72C9}" sibTransId="{36509455-9B39-4AD4-B99B-F92080A6D6F3}"/>
    <dgm:cxn modelId="{6BC984DB-AAE3-419C-9347-60BF53498DDF}" type="presOf" srcId="{229FA716-69E4-4BCA-A71C-CC05F4B7DBE0}" destId="{ABB7BC9E-DF41-4952-981E-0B4CD4118900}" srcOrd="0" destOrd="0" presId="urn:microsoft.com/office/officeart/2009/3/layout/CircleRelationship"/>
    <dgm:cxn modelId="{80C562DC-B613-41B7-A62E-4ABCBCDF89C6}" type="presOf" srcId="{C8171D3B-402E-428C-BA9F-F24F8D2A7B53}" destId="{9FB6F7A5-BEA8-4725-9BA8-9724BEA34DF2}" srcOrd="0" destOrd="0" presId="urn:microsoft.com/office/officeart/2009/3/layout/CircleRelationship"/>
    <dgm:cxn modelId="{E76958F7-D8E9-4C16-A759-72B1A4BDAE24}" type="presOf" srcId="{7BFA3594-5BBA-48BB-868E-E5AB786E60D3}" destId="{2C4A3E59-2168-474C-81B8-6E580D80B29D}" srcOrd="0" destOrd="0" presId="urn:microsoft.com/office/officeart/2009/3/layout/CircleRelationship"/>
    <dgm:cxn modelId="{D8A0ED8D-3637-487B-B09A-E9C521219D72}" type="presParOf" srcId="{9FB6F7A5-BEA8-4725-9BA8-9724BEA34DF2}" destId="{ABB7BC9E-DF41-4952-981E-0B4CD4118900}" srcOrd="0" destOrd="0" presId="urn:microsoft.com/office/officeart/2009/3/layout/CircleRelationship"/>
    <dgm:cxn modelId="{EC3C59B3-40D5-4EA3-82AE-BE9A62C4B54C}" type="presParOf" srcId="{9FB6F7A5-BEA8-4725-9BA8-9724BEA34DF2}" destId="{92495929-5FAC-4DDB-A06A-DE92EF53ED37}" srcOrd="1" destOrd="0" presId="urn:microsoft.com/office/officeart/2009/3/layout/CircleRelationship"/>
    <dgm:cxn modelId="{93886D8E-94D8-4846-9425-28BB3E47EF52}" type="presParOf" srcId="{9FB6F7A5-BEA8-4725-9BA8-9724BEA34DF2}" destId="{77E20CF5-28CB-42BC-B237-65F539501BB4}" srcOrd="2" destOrd="0" presId="urn:microsoft.com/office/officeart/2009/3/layout/CircleRelationship"/>
    <dgm:cxn modelId="{F2FA6ABD-43C4-48FD-9C94-FA540E7A5288}" type="presParOf" srcId="{9FB6F7A5-BEA8-4725-9BA8-9724BEA34DF2}" destId="{0438BFEB-3CB1-4E60-ACC7-CFF942E9D726}" srcOrd="3" destOrd="0" presId="urn:microsoft.com/office/officeart/2009/3/layout/CircleRelationship"/>
    <dgm:cxn modelId="{B39A0857-348A-486C-9DB3-3B28B9C26178}" type="presParOf" srcId="{9FB6F7A5-BEA8-4725-9BA8-9724BEA34DF2}" destId="{085035C2-7AF2-4DC6-8AA5-7C3C6DBC7958}" srcOrd="4" destOrd="0" presId="urn:microsoft.com/office/officeart/2009/3/layout/CircleRelationship"/>
    <dgm:cxn modelId="{334A814B-1869-48A9-92E7-3404FBE2DC11}" type="presParOf" srcId="{9FB6F7A5-BEA8-4725-9BA8-9724BEA34DF2}" destId="{A5713812-6E58-4928-B271-54C03A8CC519}" srcOrd="5" destOrd="0" presId="urn:microsoft.com/office/officeart/2009/3/layout/CircleRelationship"/>
    <dgm:cxn modelId="{30A11E6F-B5EE-4BFD-A7C5-34709E785EF1}" type="presParOf" srcId="{9FB6F7A5-BEA8-4725-9BA8-9724BEA34DF2}" destId="{012ABD1C-33BC-4900-9569-D402CD5C3431}" srcOrd="6" destOrd="0" presId="urn:microsoft.com/office/officeart/2009/3/layout/CircleRelationship"/>
    <dgm:cxn modelId="{C0C2899B-9099-4299-95F5-5BCAC4033868}" type="presParOf" srcId="{9FB6F7A5-BEA8-4725-9BA8-9724BEA34DF2}" destId="{2C4A3E59-2168-474C-81B8-6E580D80B29D}" srcOrd="7" destOrd="0" presId="urn:microsoft.com/office/officeart/2009/3/layout/CircleRelationship"/>
    <dgm:cxn modelId="{3549BFB7-35EA-4271-9BE8-3C3F22CDAAFB}" type="presParOf" srcId="{9FB6F7A5-BEA8-4725-9BA8-9724BEA34DF2}" destId="{585DE1AC-E49B-48EA-B846-87DB2FE4B9D5}" srcOrd="8" destOrd="0" presId="urn:microsoft.com/office/officeart/2009/3/layout/CircleRelationship"/>
    <dgm:cxn modelId="{D4F8EC68-4E6B-433C-8B06-CEA08794793B}" type="presParOf" srcId="{585DE1AC-E49B-48EA-B846-87DB2FE4B9D5}" destId="{560659A7-4CE2-4D91-80D3-9942401E3A34}" srcOrd="0" destOrd="0" presId="urn:microsoft.com/office/officeart/2009/3/layout/CircleRelationship"/>
    <dgm:cxn modelId="{E0AAFD1D-4F5E-4A6A-AE47-7C6F6AB25849}" type="presParOf" srcId="{9FB6F7A5-BEA8-4725-9BA8-9724BEA34DF2}" destId="{9C4DC970-68B6-417F-BF16-03EFDCD271BF}" srcOrd="9" destOrd="0" presId="urn:microsoft.com/office/officeart/2009/3/layout/CircleRelationship"/>
    <dgm:cxn modelId="{8D11C9EC-5FB8-41F3-B882-DDE80905E1F2}" type="presParOf" srcId="{9C4DC970-68B6-417F-BF16-03EFDCD271BF}" destId="{60675390-A107-4F6F-AAD2-B76A1CAB50B4}" srcOrd="0" destOrd="0" presId="urn:microsoft.com/office/officeart/2009/3/layout/CircleRelationship"/>
    <dgm:cxn modelId="{CEF59204-1E75-441F-8AC0-7BFF0EEB6F80}" type="presParOf" srcId="{9FB6F7A5-BEA8-4725-9BA8-9724BEA34DF2}" destId="{D1038082-DADC-4B35-AC5B-1B90CDCF7D72}" srcOrd="10" destOrd="0" presId="urn:microsoft.com/office/officeart/2009/3/layout/CircleRelationship"/>
    <dgm:cxn modelId="{E43F4A06-1778-4159-90FC-7A43466602EC}" type="presParOf" srcId="{9FB6F7A5-BEA8-4725-9BA8-9724BEA34DF2}" destId="{F2E920AE-0BCF-4C75-9AD4-69F24E237817}" srcOrd="11" destOrd="0" presId="urn:microsoft.com/office/officeart/2009/3/layout/CircleRelationship"/>
    <dgm:cxn modelId="{3E2D0F93-7D4E-41F6-8738-6D0C8C940C7C}" type="presParOf" srcId="{F2E920AE-0BCF-4C75-9AD4-69F24E237817}" destId="{2A46AE3F-E164-43BA-95A7-46673F12AC0A}" srcOrd="0" destOrd="0" presId="urn:microsoft.com/office/officeart/2009/3/layout/CircleRelationship"/>
    <dgm:cxn modelId="{602C0525-B9A3-4F55-B4BE-B82C8658CDB7}" type="presParOf" srcId="{9FB6F7A5-BEA8-4725-9BA8-9724BEA34DF2}" destId="{FA582DCD-05A4-429C-BDBC-77816C3ED302}" srcOrd="12" destOrd="0" presId="urn:microsoft.com/office/officeart/2009/3/layout/CircleRelationship"/>
    <dgm:cxn modelId="{18BF8E11-8CA5-44D6-96B0-12FCB202ED69}" type="presParOf" srcId="{FA582DCD-05A4-429C-BDBC-77816C3ED302}" destId="{9806FCCD-8B13-4B60-BD20-47632736C5BC}" srcOrd="0" destOrd="0" presId="urn:microsoft.com/office/officeart/2009/3/layout/CircleRelationship"/>
    <dgm:cxn modelId="{A334C3DA-F2F6-4981-8AA4-2EC1C3BA22E2}" type="presParOf" srcId="{9FB6F7A5-BEA8-4725-9BA8-9724BEA34DF2}" destId="{DC98F45E-018E-4D14-8165-603D8DB468ED}" srcOrd="13" destOrd="0" presId="urn:microsoft.com/office/officeart/2009/3/layout/CircleRelationship"/>
    <dgm:cxn modelId="{29EFAA60-BC40-4FA7-84F7-F115CA49DB32}" type="presParOf" srcId="{DC98F45E-018E-4D14-8165-603D8DB468ED}" destId="{6B768E4F-505C-4B9F-AB76-0939573F68E3}" srcOrd="0" destOrd="0" presId="urn:microsoft.com/office/officeart/2009/3/layout/CircleRelationship"/>
    <dgm:cxn modelId="{BB3734C1-82DD-4959-878B-237FEE0E40C1}" type="presParOf" srcId="{9FB6F7A5-BEA8-4725-9BA8-9724BEA34DF2}" destId="{EF508A8B-2438-4E98-A275-C7EB47DEA714}" srcOrd="14" destOrd="0" presId="urn:microsoft.com/office/officeart/2009/3/layout/CircleRelationship"/>
    <dgm:cxn modelId="{C6D1E085-8D97-424A-B140-B9B59D94E8EC}" type="presParOf" srcId="{9FB6F7A5-BEA8-4725-9BA8-9724BEA34DF2}" destId="{7428A505-6819-4D4A-8524-8A593C57A9B3}" srcOrd="15" destOrd="0" presId="urn:microsoft.com/office/officeart/2009/3/layout/CircleRelationship"/>
    <dgm:cxn modelId="{40916AAA-4300-43EF-B22B-A79D97FD3F84}" type="presParOf" srcId="{7428A505-6819-4D4A-8524-8A593C57A9B3}" destId="{48CD5610-4856-4102-99EB-03802E754226}" srcOrd="0" destOrd="0" presId="urn:microsoft.com/office/officeart/2009/3/layout/CircleRelationshi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510514-63D3-461F-B9B2-D3D3769F7C4F}" type="doc">
      <dgm:prSet loTypeId="urn:microsoft.com/office/officeart/2005/8/layout/chevron1" loCatId="process" qsTypeId="urn:microsoft.com/office/officeart/2005/8/quickstyle/simple1" qsCatId="simple" csTypeId="urn:microsoft.com/office/officeart/2005/8/colors/accent1_2" csCatId="accent1" phldr="1"/>
      <dgm:spPr/>
    </dgm:pt>
    <dgm:pt modelId="{88BD628D-09FC-475E-9B2C-BB1CF7B98ADC}">
      <dgm:prSet phldrT="[Texte]" custT="1"/>
      <dgm:spPr>
        <a:solidFill>
          <a:srgbClr val="001871"/>
        </a:solidFill>
      </dgm:spPr>
      <dgm:t>
        <a:bodyPr/>
        <a:lstStyle/>
        <a:p>
          <a:r>
            <a:rPr lang="fr-FR" sz="2800" dirty="0"/>
            <a:t>Investigations spécifiques</a:t>
          </a:r>
        </a:p>
      </dgm:t>
    </dgm:pt>
    <dgm:pt modelId="{ED598CB6-D9AC-4D17-B79F-236EEE05D401}" type="parTrans" cxnId="{417F1D48-8BE7-4BDD-AEE2-A08C0CDB5FB5}">
      <dgm:prSet/>
      <dgm:spPr/>
      <dgm:t>
        <a:bodyPr/>
        <a:lstStyle/>
        <a:p>
          <a:endParaRPr lang="fr-FR"/>
        </a:p>
      </dgm:t>
    </dgm:pt>
    <dgm:pt modelId="{74AECEC7-F917-439D-AD30-0C4723187F82}" type="sibTrans" cxnId="{417F1D48-8BE7-4BDD-AEE2-A08C0CDB5FB5}">
      <dgm:prSet/>
      <dgm:spPr/>
      <dgm:t>
        <a:bodyPr/>
        <a:lstStyle/>
        <a:p>
          <a:endParaRPr lang="fr-FR"/>
        </a:p>
      </dgm:t>
    </dgm:pt>
    <dgm:pt modelId="{26C54246-C719-410C-B65B-00EF353201F8}">
      <dgm:prSet phldrT="[Texte]" custT="1"/>
      <dgm:spPr>
        <a:solidFill>
          <a:srgbClr val="001871"/>
        </a:solidFill>
      </dgm:spPr>
      <dgm:t>
        <a:bodyPr/>
        <a:lstStyle/>
        <a:p>
          <a:r>
            <a:rPr lang="fr-FR" sz="2400" dirty="0"/>
            <a:t>Analyse des risques propres à cette méthodologie et à l’environnement du projet</a:t>
          </a:r>
        </a:p>
      </dgm:t>
    </dgm:pt>
    <dgm:pt modelId="{D19C7BA1-0FC0-4918-914E-CDE9B9ACF09B}" type="parTrans" cxnId="{03AA2360-11D0-4E43-85C2-8C42C5C6DBBD}">
      <dgm:prSet/>
      <dgm:spPr/>
      <dgm:t>
        <a:bodyPr/>
        <a:lstStyle/>
        <a:p>
          <a:endParaRPr lang="fr-FR"/>
        </a:p>
      </dgm:t>
    </dgm:pt>
    <dgm:pt modelId="{AEBEEC76-C529-4161-AC68-E83D3180B5A4}" type="sibTrans" cxnId="{03AA2360-11D0-4E43-85C2-8C42C5C6DBBD}">
      <dgm:prSet/>
      <dgm:spPr/>
      <dgm:t>
        <a:bodyPr/>
        <a:lstStyle/>
        <a:p>
          <a:endParaRPr lang="fr-FR"/>
        </a:p>
      </dgm:t>
    </dgm:pt>
    <dgm:pt modelId="{00395A02-A8A8-468D-A11F-36C087A90C97}">
      <dgm:prSet phldrT="[Texte]" custT="1"/>
      <dgm:spPr>
        <a:solidFill>
          <a:srgbClr val="001871"/>
        </a:solidFill>
      </dgm:spPr>
      <dgm:t>
        <a:bodyPr/>
        <a:lstStyle/>
        <a:p>
          <a:r>
            <a:rPr lang="fr-FR" sz="2800" dirty="0"/>
            <a:t>Définition d’hypothèses géotechniques appropriées</a:t>
          </a:r>
        </a:p>
      </dgm:t>
    </dgm:pt>
    <dgm:pt modelId="{DF80C4E2-4E4B-40E9-9B4F-C971E4989912}" type="parTrans" cxnId="{F084FD61-41DE-473E-9F45-48CAA0F100CC}">
      <dgm:prSet/>
      <dgm:spPr/>
      <dgm:t>
        <a:bodyPr/>
        <a:lstStyle/>
        <a:p>
          <a:endParaRPr lang="fr-FR"/>
        </a:p>
      </dgm:t>
    </dgm:pt>
    <dgm:pt modelId="{0462BEE4-ECB5-433C-AEBD-D4B52D5B21CB}" type="sibTrans" cxnId="{F084FD61-41DE-473E-9F45-48CAA0F100CC}">
      <dgm:prSet/>
      <dgm:spPr/>
      <dgm:t>
        <a:bodyPr/>
        <a:lstStyle/>
        <a:p>
          <a:endParaRPr lang="fr-FR"/>
        </a:p>
      </dgm:t>
    </dgm:pt>
    <dgm:pt modelId="{A72450B8-29BD-4964-9E9F-567BFB556224}">
      <dgm:prSet custT="1"/>
      <dgm:spPr>
        <a:solidFill>
          <a:srgbClr val="001871"/>
        </a:solidFill>
      </dgm:spPr>
      <dgm:t>
        <a:bodyPr/>
        <a:lstStyle/>
        <a:p>
          <a:r>
            <a:rPr lang="fr-FR" sz="2400" dirty="0"/>
            <a:t>Contenu principal d’un dimensionnement de projet</a:t>
          </a:r>
        </a:p>
      </dgm:t>
    </dgm:pt>
    <dgm:pt modelId="{10135B3B-6743-4E20-88CE-3E25E0008713}" type="parTrans" cxnId="{DBF833FD-B03D-460B-AF14-A6BCB5BF0E28}">
      <dgm:prSet/>
      <dgm:spPr/>
      <dgm:t>
        <a:bodyPr/>
        <a:lstStyle/>
        <a:p>
          <a:endParaRPr lang="fr-FR"/>
        </a:p>
      </dgm:t>
    </dgm:pt>
    <dgm:pt modelId="{89BA39A2-03B6-4F08-A116-B77613296B8B}" type="sibTrans" cxnId="{DBF833FD-B03D-460B-AF14-A6BCB5BF0E28}">
      <dgm:prSet/>
      <dgm:spPr/>
      <dgm:t>
        <a:bodyPr/>
        <a:lstStyle/>
        <a:p>
          <a:endParaRPr lang="fr-FR"/>
        </a:p>
      </dgm:t>
    </dgm:pt>
    <dgm:pt modelId="{7E2238CE-CB04-4945-92D1-5BDAD276E466}">
      <dgm:prSet custT="1"/>
      <dgm:spPr>
        <a:solidFill>
          <a:srgbClr val="001871"/>
        </a:solidFill>
      </dgm:spPr>
      <dgm:t>
        <a:bodyPr/>
        <a:lstStyle/>
        <a:p>
          <a:r>
            <a:rPr lang="fr-FR" sz="2400" dirty="0"/>
            <a:t>Définition de l’instrumentation nécessaire au suivi de comportement de l’ouvrage et des avoisinants</a:t>
          </a:r>
        </a:p>
      </dgm:t>
    </dgm:pt>
    <dgm:pt modelId="{F4996EA5-06EF-4402-A5D7-21C6939D33C4}" type="parTrans" cxnId="{FDD0BF7B-01DE-44F3-834C-EB899701CCCD}">
      <dgm:prSet/>
      <dgm:spPr/>
      <dgm:t>
        <a:bodyPr/>
        <a:lstStyle/>
        <a:p>
          <a:endParaRPr lang="fr-FR"/>
        </a:p>
      </dgm:t>
    </dgm:pt>
    <dgm:pt modelId="{69896D4D-AC6F-4952-AD82-4F097EE8FA43}" type="sibTrans" cxnId="{FDD0BF7B-01DE-44F3-834C-EB899701CCCD}">
      <dgm:prSet/>
      <dgm:spPr/>
      <dgm:t>
        <a:bodyPr/>
        <a:lstStyle/>
        <a:p>
          <a:endParaRPr lang="fr-FR"/>
        </a:p>
      </dgm:t>
    </dgm:pt>
    <dgm:pt modelId="{16DDF6E4-ECB5-4E99-8808-6FF9314DCFC9}" type="pres">
      <dgm:prSet presAssocID="{C3510514-63D3-461F-B9B2-D3D3769F7C4F}" presName="Name0" presStyleCnt="0">
        <dgm:presLayoutVars>
          <dgm:dir/>
          <dgm:animLvl val="lvl"/>
          <dgm:resizeHandles val="exact"/>
        </dgm:presLayoutVars>
      </dgm:prSet>
      <dgm:spPr/>
    </dgm:pt>
    <dgm:pt modelId="{E11BAE3D-2DAE-4C68-8805-070BE63A15AD}" type="pres">
      <dgm:prSet presAssocID="{88BD628D-09FC-475E-9B2C-BB1CF7B98ADC}" presName="parTxOnly" presStyleLbl="node1" presStyleIdx="0" presStyleCnt="5">
        <dgm:presLayoutVars>
          <dgm:chMax val="0"/>
          <dgm:chPref val="0"/>
          <dgm:bulletEnabled val="1"/>
        </dgm:presLayoutVars>
      </dgm:prSet>
      <dgm:spPr/>
    </dgm:pt>
    <dgm:pt modelId="{01F62367-C9EA-49A2-9430-1E3C2415D369}" type="pres">
      <dgm:prSet presAssocID="{74AECEC7-F917-439D-AD30-0C4723187F82}" presName="parTxOnlySpace" presStyleCnt="0"/>
      <dgm:spPr/>
    </dgm:pt>
    <dgm:pt modelId="{5941A026-B92A-4F26-9832-73176CEA95F9}" type="pres">
      <dgm:prSet presAssocID="{26C54246-C719-410C-B65B-00EF353201F8}" presName="parTxOnly" presStyleLbl="node1" presStyleIdx="1" presStyleCnt="5">
        <dgm:presLayoutVars>
          <dgm:chMax val="0"/>
          <dgm:chPref val="0"/>
          <dgm:bulletEnabled val="1"/>
        </dgm:presLayoutVars>
      </dgm:prSet>
      <dgm:spPr/>
    </dgm:pt>
    <dgm:pt modelId="{87D95D6C-5B0C-4E84-9626-0936BE29F8BC}" type="pres">
      <dgm:prSet presAssocID="{AEBEEC76-C529-4161-AC68-E83D3180B5A4}" presName="parTxOnlySpace" presStyleCnt="0"/>
      <dgm:spPr/>
    </dgm:pt>
    <dgm:pt modelId="{CA5F14FD-582C-4716-8CA1-3AD695D6E459}" type="pres">
      <dgm:prSet presAssocID="{00395A02-A8A8-468D-A11F-36C087A90C97}" presName="parTxOnly" presStyleLbl="node1" presStyleIdx="2" presStyleCnt="5">
        <dgm:presLayoutVars>
          <dgm:chMax val="0"/>
          <dgm:chPref val="0"/>
          <dgm:bulletEnabled val="1"/>
        </dgm:presLayoutVars>
      </dgm:prSet>
      <dgm:spPr/>
    </dgm:pt>
    <dgm:pt modelId="{C033327D-E7CA-4796-BDC3-4BFAAFF6763E}" type="pres">
      <dgm:prSet presAssocID="{0462BEE4-ECB5-433C-AEBD-D4B52D5B21CB}" presName="parTxOnlySpace" presStyleCnt="0"/>
      <dgm:spPr/>
    </dgm:pt>
    <dgm:pt modelId="{E3252C51-0A69-4D59-B809-F90FA3CA5F73}" type="pres">
      <dgm:prSet presAssocID="{A72450B8-29BD-4964-9E9F-567BFB556224}" presName="parTxOnly" presStyleLbl="node1" presStyleIdx="3" presStyleCnt="5">
        <dgm:presLayoutVars>
          <dgm:chMax val="0"/>
          <dgm:chPref val="0"/>
          <dgm:bulletEnabled val="1"/>
        </dgm:presLayoutVars>
      </dgm:prSet>
      <dgm:spPr/>
    </dgm:pt>
    <dgm:pt modelId="{3A28AD60-AFDE-42E2-B23F-EEB90FAF86D4}" type="pres">
      <dgm:prSet presAssocID="{89BA39A2-03B6-4F08-A116-B77613296B8B}" presName="parTxOnlySpace" presStyleCnt="0"/>
      <dgm:spPr/>
    </dgm:pt>
    <dgm:pt modelId="{1DF9425A-8D5C-4102-BE75-FFBE08A907CF}" type="pres">
      <dgm:prSet presAssocID="{7E2238CE-CB04-4945-92D1-5BDAD276E466}" presName="parTxOnly" presStyleLbl="node1" presStyleIdx="4" presStyleCnt="5">
        <dgm:presLayoutVars>
          <dgm:chMax val="0"/>
          <dgm:chPref val="0"/>
          <dgm:bulletEnabled val="1"/>
        </dgm:presLayoutVars>
      </dgm:prSet>
      <dgm:spPr/>
    </dgm:pt>
  </dgm:ptLst>
  <dgm:cxnLst>
    <dgm:cxn modelId="{E0815025-3A9B-4F87-9C06-C4CEB253CC74}" type="presOf" srcId="{00395A02-A8A8-468D-A11F-36C087A90C97}" destId="{CA5F14FD-582C-4716-8CA1-3AD695D6E459}" srcOrd="0" destOrd="0" presId="urn:microsoft.com/office/officeart/2005/8/layout/chevron1"/>
    <dgm:cxn modelId="{973D5B5C-333C-4DED-8769-97D2E748EE2A}" type="presOf" srcId="{88BD628D-09FC-475E-9B2C-BB1CF7B98ADC}" destId="{E11BAE3D-2DAE-4C68-8805-070BE63A15AD}" srcOrd="0" destOrd="0" presId="urn:microsoft.com/office/officeart/2005/8/layout/chevron1"/>
    <dgm:cxn modelId="{03AA2360-11D0-4E43-85C2-8C42C5C6DBBD}" srcId="{C3510514-63D3-461F-B9B2-D3D3769F7C4F}" destId="{26C54246-C719-410C-B65B-00EF353201F8}" srcOrd="1" destOrd="0" parTransId="{D19C7BA1-0FC0-4918-914E-CDE9B9ACF09B}" sibTransId="{AEBEEC76-C529-4161-AC68-E83D3180B5A4}"/>
    <dgm:cxn modelId="{F084FD61-41DE-473E-9F45-48CAA0F100CC}" srcId="{C3510514-63D3-461F-B9B2-D3D3769F7C4F}" destId="{00395A02-A8A8-468D-A11F-36C087A90C97}" srcOrd="2" destOrd="0" parTransId="{DF80C4E2-4E4B-40E9-9B4F-C971E4989912}" sibTransId="{0462BEE4-ECB5-433C-AEBD-D4B52D5B21CB}"/>
    <dgm:cxn modelId="{417F1D48-8BE7-4BDD-AEE2-A08C0CDB5FB5}" srcId="{C3510514-63D3-461F-B9B2-D3D3769F7C4F}" destId="{88BD628D-09FC-475E-9B2C-BB1CF7B98ADC}" srcOrd="0" destOrd="0" parTransId="{ED598CB6-D9AC-4D17-B79F-236EEE05D401}" sibTransId="{74AECEC7-F917-439D-AD30-0C4723187F82}"/>
    <dgm:cxn modelId="{FDD0BF7B-01DE-44F3-834C-EB899701CCCD}" srcId="{C3510514-63D3-461F-B9B2-D3D3769F7C4F}" destId="{7E2238CE-CB04-4945-92D1-5BDAD276E466}" srcOrd="4" destOrd="0" parTransId="{F4996EA5-06EF-4402-A5D7-21C6939D33C4}" sibTransId="{69896D4D-AC6F-4952-AD82-4F097EE8FA43}"/>
    <dgm:cxn modelId="{CE4D2294-7B8E-455A-B782-2CFBD8876228}" type="presOf" srcId="{C3510514-63D3-461F-B9B2-D3D3769F7C4F}" destId="{16DDF6E4-ECB5-4E99-8808-6FF9314DCFC9}" srcOrd="0" destOrd="0" presId="urn:microsoft.com/office/officeart/2005/8/layout/chevron1"/>
    <dgm:cxn modelId="{B7F4ECC9-BC85-4051-9EA2-CCA1C6832A8F}" type="presOf" srcId="{A72450B8-29BD-4964-9E9F-567BFB556224}" destId="{E3252C51-0A69-4D59-B809-F90FA3CA5F73}" srcOrd="0" destOrd="0" presId="urn:microsoft.com/office/officeart/2005/8/layout/chevron1"/>
    <dgm:cxn modelId="{BBACB0CF-73EC-416D-B7FD-F3ED6BBCF16D}" type="presOf" srcId="{7E2238CE-CB04-4945-92D1-5BDAD276E466}" destId="{1DF9425A-8D5C-4102-BE75-FFBE08A907CF}" srcOrd="0" destOrd="0" presId="urn:microsoft.com/office/officeart/2005/8/layout/chevron1"/>
    <dgm:cxn modelId="{761F3EEE-41DC-4F45-A8B3-BFE8C8B8B908}" type="presOf" srcId="{26C54246-C719-410C-B65B-00EF353201F8}" destId="{5941A026-B92A-4F26-9832-73176CEA95F9}" srcOrd="0" destOrd="0" presId="urn:microsoft.com/office/officeart/2005/8/layout/chevron1"/>
    <dgm:cxn modelId="{DBF833FD-B03D-460B-AF14-A6BCB5BF0E28}" srcId="{C3510514-63D3-461F-B9B2-D3D3769F7C4F}" destId="{A72450B8-29BD-4964-9E9F-567BFB556224}" srcOrd="3" destOrd="0" parTransId="{10135B3B-6743-4E20-88CE-3E25E0008713}" sibTransId="{89BA39A2-03B6-4F08-A116-B77613296B8B}"/>
    <dgm:cxn modelId="{8684FE53-4BAD-44B9-8961-0B28F75F2D66}" type="presParOf" srcId="{16DDF6E4-ECB5-4E99-8808-6FF9314DCFC9}" destId="{E11BAE3D-2DAE-4C68-8805-070BE63A15AD}" srcOrd="0" destOrd="0" presId="urn:microsoft.com/office/officeart/2005/8/layout/chevron1"/>
    <dgm:cxn modelId="{36EB45BE-4164-4260-B1B8-C27F6DAE1116}" type="presParOf" srcId="{16DDF6E4-ECB5-4E99-8808-6FF9314DCFC9}" destId="{01F62367-C9EA-49A2-9430-1E3C2415D369}" srcOrd="1" destOrd="0" presId="urn:microsoft.com/office/officeart/2005/8/layout/chevron1"/>
    <dgm:cxn modelId="{C603518E-D51D-4041-B37E-2D31A7D38924}" type="presParOf" srcId="{16DDF6E4-ECB5-4E99-8808-6FF9314DCFC9}" destId="{5941A026-B92A-4F26-9832-73176CEA95F9}" srcOrd="2" destOrd="0" presId="urn:microsoft.com/office/officeart/2005/8/layout/chevron1"/>
    <dgm:cxn modelId="{B4341EDF-CBBE-4A1B-8303-A0CF5423CEE1}" type="presParOf" srcId="{16DDF6E4-ECB5-4E99-8808-6FF9314DCFC9}" destId="{87D95D6C-5B0C-4E84-9626-0936BE29F8BC}" srcOrd="3" destOrd="0" presId="urn:microsoft.com/office/officeart/2005/8/layout/chevron1"/>
    <dgm:cxn modelId="{AFA91740-9E18-4CA9-9ACF-9CF84B6D2E31}" type="presParOf" srcId="{16DDF6E4-ECB5-4E99-8808-6FF9314DCFC9}" destId="{CA5F14FD-582C-4716-8CA1-3AD695D6E459}" srcOrd="4" destOrd="0" presId="urn:microsoft.com/office/officeart/2005/8/layout/chevron1"/>
    <dgm:cxn modelId="{88C6E653-15A5-455D-9435-CC43982F1B30}" type="presParOf" srcId="{16DDF6E4-ECB5-4E99-8808-6FF9314DCFC9}" destId="{C033327D-E7CA-4796-BDC3-4BFAAFF6763E}" srcOrd="5" destOrd="0" presId="urn:microsoft.com/office/officeart/2005/8/layout/chevron1"/>
    <dgm:cxn modelId="{50B92985-1511-4007-9FB0-95A287137716}" type="presParOf" srcId="{16DDF6E4-ECB5-4E99-8808-6FF9314DCFC9}" destId="{E3252C51-0A69-4D59-B809-F90FA3CA5F73}" srcOrd="6" destOrd="0" presId="urn:microsoft.com/office/officeart/2005/8/layout/chevron1"/>
    <dgm:cxn modelId="{4103BE52-1664-4AF8-93C5-3FFA994DC29C}" type="presParOf" srcId="{16DDF6E4-ECB5-4E99-8808-6FF9314DCFC9}" destId="{3A28AD60-AFDE-42E2-B23F-EEB90FAF86D4}" srcOrd="7" destOrd="0" presId="urn:microsoft.com/office/officeart/2005/8/layout/chevron1"/>
    <dgm:cxn modelId="{948A48FE-59BD-4E78-8259-4390EF4EFAC4}" type="presParOf" srcId="{16DDF6E4-ECB5-4E99-8808-6FF9314DCFC9}" destId="{1DF9425A-8D5C-4102-BE75-FFBE08A907CF}" srcOrd="8"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C44892-CC55-4CDB-B38B-59B3B633FD6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7E91755D-71DC-4FBC-8836-19B20EBE4573}">
      <dgm:prSet phldrT="[Texte]"/>
      <dgm:spPr>
        <a:solidFill>
          <a:srgbClr val="001871"/>
        </a:solidFill>
        <a:ln>
          <a:solidFill>
            <a:srgbClr val="001871"/>
          </a:solidFill>
        </a:ln>
      </dgm:spPr>
      <dgm:t>
        <a:bodyPr/>
        <a:lstStyle/>
        <a:p>
          <a:r>
            <a:rPr lang="fr-FR" dirty="0"/>
            <a:t>Recenser et examiner les ouvrages avoisinants de la paroi</a:t>
          </a:r>
        </a:p>
      </dgm:t>
    </dgm:pt>
    <dgm:pt modelId="{2A7E0693-C845-4BEB-A448-EA38CA163883}" type="parTrans" cxnId="{980B0AC2-AD94-44D3-99E4-D575AFCEE786}">
      <dgm:prSet/>
      <dgm:spPr/>
      <dgm:t>
        <a:bodyPr/>
        <a:lstStyle/>
        <a:p>
          <a:endParaRPr lang="fr-FR"/>
        </a:p>
      </dgm:t>
    </dgm:pt>
    <dgm:pt modelId="{D89F1415-A97F-4633-AF5B-9FC2FE84822C}" type="sibTrans" cxnId="{980B0AC2-AD94-44D3-99E4-D575AFCEE786}">
      <dgm:prSet/>
      <dgm:spPr/>
      <dgm:t>
        <a:bodyPr/>
        <a:lstStyle/>
        <a:p>
          <a:endParaRPr lang="fr-FR"/>
        </a:p>
      </dgm:t>
    </dgm:pt>
    <dgm:pt modelId="{28D46C61-C596-497D-87E8-17B0AE359E0D}">
      <dgm:prSet phldrT="[Texte]"/>
      <dgm:spPr>
        <a:solidFill>
          <a:schemeClr val="bg1">
            <a:lumMod val="95000"/>
            <a:alpha val="90000"/>
          </a:schemeClr>
        </a:solidFill>
        <a:ln>
          <a:solidFill>
            <a:srgbClr val="001871"/>
          </a:solidFill>
        </a:ln>
      </dgm:spPr>
      <dgm:t>
        <a:bodyPr/>
        <a:lstStyle/>
        <a:p>
          <a:pPr>
            <a:buFontTx/>
            <a:buNone/>
          </a:pPr>
          <a:r>
            <a:rPr lang="fr-FR" dirty="0">
              <a:solidFill>
                <a:srgbClr val="000000"/>
              </a:solidFill>
              <a:sym typeface="Calibri"/>
            </a:rPr>
            <a:t>bâtiments (infrastructure et superstructure), réseaux, voiries, ouvrages de génie civil, ouvrages naturels (talus par ex)</a:t>
          </a:r>
          <a:endParaRPr lang="fr-FR" dirty="0"/>
        </a:p>
      </dgm:t>
    </dgm:pt>
    <dgm:pt modelId="{9E8001E3-6849-4627-A33A-62CD7AB14B33}" type="parTrans" cxnId="{A43547F1-7163-40DE-B217-F6D6EDFDE2C5}">
      <dgm:prSet/>
      <dgm:spPr/>
      <dgm:t>
        <a:bodyPr/>
        <a:lstStyle/>
        <a:p>
          <a:endParaRPr lang="fr-FR"/>
        </a:p>
      </dgm:t>
    </dgm:pt>
    <dgm:pt modelId="{6039489D-0CDB-4E57-B632-7EA236DC463F}" type="sibTrans" cxnId="{A43547F1-7163-40DE-B217-F6D6EDFDE2C5}">
      <dgm:prSet/>
      <dgm:spPr/>
      <dgm:t>
        <a:bodyPr/>
        <a:lstStyle/>
        <a:p>
          <a:endParaRPr lang="fr-FR"/>
        </a:p>
      </dgm:t>
    </dgm:pt>
    <dgm:pt modelId="{F353B277-B8D4-4D6C-847E-4AD33521C55A}">
      <dgm:prSet phldrT="[Texte]"/>
      <dgm:spPr>
        <a:solidFill>
          <a:srgbClr val="FF8600"/>
        </a:solidFill>
        <a:ln>
          <a:solidFill>
            <a:srgbClr val="FF8600"/>
          </a:solidFill>
        </a:ln>
      </dgm:spPr>
      <dgm:t>
        <a:bodyPr/>
        <a:lstStyle/>
        <a:p>
          <a:r>
            <a:rPr lang="fr-FR" dirty="0"/>
            <a:t>Reconnaitre les fondations des ouvrages avoisinants</a:t>
          </a:r>
        </a:p>
      </dgm:t>
    </dgm:pt>
    <dgm:pt modelId="{C01C0A8A-3950-4E46-971F-AACA94D92422}" type="parTrans" cxnId="{2FC965E6-D9BE-4244-B6C4-817ED4637410}">
      <dgm:prSet/>
      <dgm:spPr/>
      <dgm:t>
        <a:bodyPr/>
        <a:lstStyle/>
        <a:p>
          <a:endParaRPr lang="fr-FR"/>
        </a:p>
      </dgm:t>
    </dgm:pt>
    <dgm:pt modelId="{5F1EAF81-0B29-4DE2-9F14-5AD7393CE82B}" type="sibTrans" cxnId="{2FC965E6-D9BE-4244-B6C4-817ED4637410}">
      <dgm:prSet/>
      <dgm:spPr/>
      <dgm:t>
        <a:bodyPr/>
        <a:lstStyle/>
        <a:p>
          <a:endParaRPr lang="fr-FR"/>
        </a:p>
      </dgm:t>
    </dgm:pt>
    <dgm:pt modelId="{8DBCA4E2-5E1E-4359-8397-2438E2BA7E53}">
      <dgm:prSet phldrT="[Texte]"/>
      <dgm:spPr>
        <a:solidFill>
          <a:schemeClr val="bg1">
            <a:lumMod val="95000"/>
            <a:alpha val="90000"/>
          </a:schemeClr>
        </a:solidFill>
        <a:ln>
          <a:solidFill>
            <a:srgbClr val="FF8600"/>
          </a:solidFill>
        </a:ln>
      </dgm:spPr>
      <dgm:t>
        <a:bodyPr/>
        <a:lstStyle/>
        <a:p>
          <a:pPr>
            <a:buFontTx/>
            <a:buNone/>
          </a:pPr>
          <a:r>
            <a:rPr lang="fr-FR" dirty="0">
              <a:solidFill>
                <a:srgbClr val="000000"/>
              </a:solidFill>
              <a:sym typeface="Calibri"/>
            </a:rPr>
            <a:t>cote d’assise, géométrie, nature, matériaux de fondations, nature du sol d’assise</a:t>
          </a:r>
          <a:endParaRPr lang="fr-FR" dirty="0"/>
        </a:p>
      </dgm:t>
    </dgm:pt>
    <dgm:pt modelId="{BBF15907-BEF8-4A52-864F-34285CA5E461}" type="parTrans" cxnId="{6671185A-7F58-40ED-A26D-2B5E13D7FF94}">
      <dgm:prSet/>
      <dgm:spPr/>
      <dgm:t>
        <a:bodyPr/>
        <a:lstStyle/>
        <a:p>
          <a:endParaRPr lang="fr-FR"/>
        </a:p>
      </dgm:t>
    </dgm:pt>
    <dgm:pt modelId="{3CB5820A-752F-475B-A1A3-FDA3E0A15589}" type="sibTrans" cxnId="{6671185A-7F58-40ED-A26D-2B5E13D7FF94}">
      <dgm:prSet/>
      <dgm:spPr/>
      <dgm:t>
        <a:bodyPr/>
        <a:lstStyle/>
        <a:p>
          <a:endParaRPr lang="fr-FR"/>
        </a:p>
      </dgm:t>
    </dgm:pt>
    <dgm:pt modelId="{8277AAD6-0CB6-40B4-B69A-28408105FB1C}">
      <dgm:prSet phldrT="[Texte]"/>
      <dgm:spPr>
        <a:solidFill>
          <a:srgbClr val="001871"/>
        </a:solidFill>
        <a:ln>
          <a:solidFill>
            <a:srgbClr val="001871"/>
          </a:solidFill>
        </a:ln>
      </dgm:spPr>
      <dgm:t>
        <a:bodyPr/>
        <a:lstStyle/>
        <a:p>
          <a:r>
            <a:rPr lang="fr-FR" dirty="0"/>
            <a:t>Reconnaitre les réseaux existants</a:t>
          </a:r>
        </a:p>
      </dgm:t>
    </dgm:pt>
    <dgm:pt modelId="{EFF57683-1026-4DF5-A7BB-0669CC495931}" type="parTrans" cxnId="{F030CE30-5A5E-439B-93B6-7A9EC952FA92}">
      <dgm:prSet/>
      <dgm:spPr/>
      <dgm:t>
        <a:bodyPr/>
        <a:lstStyle/>
        <a:p>
          <a:endParaRPr lang="fr-FR"/>
        </a:p>
      </dgm:t>
    </dgm:pt>
    <dgm:pt modelId="{46C0D658-CA90-43D5-BA4B-1A5332F8F23E}" type="sibTrans" cxnId="{F030CE30-5A5E-439B-93B6-7A9EC952FA92}">
      <dgm:prSet/>
      <dgm:spPr/>
      <dgm:t>
        <a:bodyPr/>
        <a:lstStyle/>
        <a:p>
          <a:endParaRPr lang="fr-FR"/>
        </a:p>
      </dgm:t>
    </dgm:pt>
    <dgm:pt modelId="{F3359A7F-B5B4-4D96-80B2-91D2FBA6957C}">
      <dgm:prSet phldrT="[Texte]"/>
      <dgm:spPr>
        <a:solidFill>
          <a:schemeClr val="bg1">
            <a:lumMod val="95000"/>
            <a:alpha val="90000"/>
          </a:schemeClr>
        </a:solidFill>
        <a:ln>
          <a:solidFill>
            <a:srgbClr val="001871"/>
          </a:solidFill>
        </a:ln>
      </dgm:spPr>
      <dgm:t>
        <a:bodyPr/>
        <a:lstStyle/>
        <a:p>
          <a:pPr>
            <a:buFontTx/>
            <a:buNone/>
          </a:pPr>
          <a:r>
            <a:rPr lang="fr-FR" dirty="0">
              <a:solidFill>
                <a:srgbClr val="000000"/>
              </a:solidFill>
              <a:sym typeface="Calibri"/>
            </a:rPr>
            <a:t>cote nivelée de l’assise, géométrie, type, nature des matériaux, nature des matériaux de remblais, état de vétusté</a:t>
          </a:r>
          <a:endParaRPr lang="fr-FR" dirty="0"/>
        </a:p>
      </dgm:t>
    </dgm:pt>
    <dgm:pt modelId="{F19D64B8-DE98-46AB-BA21-E8E445EAAD14}" type="parTrans" cxnId="{A88C33D6-A33F-4872-9BA9-62BFC596915B}">
      <dgm:prSet/>
      <dgm:spPr/>
      <dgm:t>
        <a:bodyPr/>
        <a:lstStyle/>
        <a:p>
          <a:endParaRPr lang="fr-FR"/>
        </a:p>
      </dgm:t>
    </dgm:pt>
    <dgm:pt modelId="{4BF1AD54-AC47-4C56-8891-D640ADF0B798}" type="sibTrans" cxnId="{A88C33D6-A33F-4872-9BA9-62BFC596915B}">
      <dgm:prSet/>
      <dgm:spPr/>
      <dgm:t>
        <a:bodyPr/>
        <a:lstStyle/>
        <a:p>
          <a:endParaRPr lang="fr-FR"/>
        </a:p>
      </dgm:t>
    </dgm:pt>
    <dgm:pt modelId="{C448F9BD-6A70-4960-B293-4A42FE93245F}">
      <dgm:prSet/>
      <dgm:spPr>
        <a:solidFill>
          <a:srgbClr val="FF8600"/>
        </a:solidFill>
        <a:ln>
          <a:solidFill>
            <a:srgbClr val="FF8600"/>
          </a:solidFill>
        </a:ln>
      </dgm:spPr>
      <dgm:t>
        <a:bodyPr/>
        <a:lstStyle/>
        <a:p>
          <a:r>
            <a:rPr lang="fr-FR" dirty="0"/>
            <a:t>Apprécier la sensibilité des avoisinants de la ZIG au projet et caractériser les ouvrages de la ZIG</a:t>
          </a:r>
        </a:p>
      </dgm:t>
    </dgm:pt>
    <dgm:pt modelId="{3F04E7DD-3FAA-46EA-BFC6-EC663F4C0E53}" type="parTrans" cxnId="{ABC18BBE-CAD9-4765-A458-7A2C5566CC71}">
      <dgm:prSet/>
      <dgm:spPr/>
      <dgm:t>
        <a:bodyPr/>
        <a:lstStyle/>
        <a:p>
          <a:endParaRPr lang="fr-FR"/>
        </a:p>
      </dgm:t>
    </dgm:pt>
    <dgm:pt modelId="{DA7AE200-A137-494E-A74A-EABB27F4483E}" type="sibTrans" cxnId="{ABC18BBE-CAD9-4765-A458-7A2C5566CC71}">
      <dgm:prSet/>
      <dgm:spPr/>
      <dgm:t>
        <a:bodyPr/>
        <a:lstStyle/>
        <a:p>
          <a:endParaRPr lang="fr-FR"/>
        </a:p>
      </dgm:t>
    </dgm:pt>
    <dgm:pt modelId="{D6F9969C-781D-49F9-BB9B-AFEFE9E0CEB4}">
      <dgm:prSet/>
      <dgm:spPr>
        <a:solidFill>
          <a:schemeClr val="bg1">
            <a:lumMod val="95000"/>
            <a:alpha val="90000"/>
          </a:schemeClr>
        </a:solidFill>
        <a:ln>
          <a:solidFill>
            <a:srgbClr val="FF8600"/>
          </a:solidFill>
        </a:ln>
      </dgm:spPr>
      <dgm:t>
        <a:bodyPr/>
        <a:lstStyle/>
        <a:p>
          <a:endParaRPr lang="fr-FR" dirty="0"/>
        </a:p>
      </dgm:t>
    </dgm:pt>
    <dgm:pt modelId="{9B2E0D98-F74D-4CD6-8223-3F6BDB56B210}" type="parTrans" cxnId="{741C5E6B-7254-4C19-A1FA-F3F9F31867DE}">
      <dgm:prSet/>
      <dgm:spPr/>
      <dgm:t>
        <a:bodyPr/>
        <a:lstStyle/>
        <a:p>
          <a:endParaRPr lang="fr-FR"/>
        </a:p>
      </dgm:t>
    </dgm:pt>
    <dgm:pt modelId="{705FE4B4-5FDB-4355-A313-F0E21205EBF1}" type="sibTrans" cxnId="{741C5E6B-7254-4C19-A1FA-F3F9F31867DE}">
      <dgm:prSet/>
      <dgm:spPr/>
      <dgm:t>
        <a:bodyPr/>
        <a:lstStyle/>
        <a:p>
          <a:endParaRPr lang="fr-FR"/>
        </a:p>
      </dgm:t>
    </dgm:pt>
    <dgm:pt modelId="{200C17AE-16B0-4405-8F05-04642628DF43}">
      <dgm:prSet/>
      <dgm:spPr>
        <a:solidFill>
          <a:schemeClr val="bg1">
            <a:lumMod val="95000"/>
            <a:alpha val="90000"/>
          </a:schemeClr>
        </a:solidFill>
        <a:ln>
          <a:solidFill>
            <a:srgbClr val="FF8600"/>
          </a:solidFill>
        </a:ln>
      </dgm:spPr>
      <dgm:t>
        <a:bodyPr/>
        <a:lstStyle/>
        <a:p>
          <a:endParaRPr lang="fr-FR" dirty="0"/>
        </a:p>
      </dgm:t>
    </dgm:pt>
    <dgm:pt modelId="{26E1A9C7-2167-46F2-B7A7-34D364980587}" type="parTrans" cxnId="{CCC900B2-E826-479A-8F42-2D629588001D}">
      <dgm:prSet/>
      <dgm:spPr/>
      <dgm:t>
        <a:bodyPr/>
        <a:lstStyle/>
        <a:p>
          <a:endParaRPr lang="fr-FR"/>
        </a:p>
      </dgm:t>
    </dgm:pt>
    <dgm:pt modelId="{D870B4DE-6EB4-4A63-884C-AC2F1F88F2F8}" type="sibTrans" cxnId="{CCC900B2-E826-479A-8F42-2D629588001D}">
      <dgm:prSet/>
      <dgm:spPr/>
      <dgm:t>
        <a:bodyPr/>
        <a:lstStyle/>
        <a:p>
          <a:endParaRPr lang="fr-FR"/>
        </a:p>
      </dgm:t>
    </dgm:pt>
    <dgm:pt modelId="{9DC1F9C3-7409-4E37-9E36-8736988812AF}">
      <dgm:prSet/>
      <dgm:spPr>
        <a:solidFill>
          <a:schemeClr val="bg1">
            <a:lumMod val="95000"/>
            <a:alpha val="90000"/>
          </a:schemeClr>
        </a:solidFill>
        <a:ln>
          <a:solidFill>
            <a:srgbClr val="FF8600"/>
          </a:solidFill>
        </a:ln>
      </dgm:spPr>
      <dgm:t>
        <a:bodyPr/>
        <a:lstStyle/>
        <a:p>
          <a:pPr>
            <a:buFontTx/>
            <a:buNone/>
          </a:pPr>
          <a:r>
            <a:rPr lang="fr-FR" dirty="0">
              <a:solidFill>
                <a:srgbClr val="000000"/>
              </a:solidFill>
              <a:sym typeface="Calibri"/>
            </a:rPr>
            <a:t>géométrie, contraintes d’utilisation, date de construction, fonctions, état de vétusté, mode constructif,..</a:t>
          </a:r>
          <a:endParaRPr lang="fr-FR" dirty="0"/>
        </a:p>
      </dgm:t>
    </dgm:pt>
    <dgm:pt modelId="{29AE3D6A-560D-4C91-87A7-1E43DC2BF84E}" type="parTrans" cxnId="{3DBFCB86-F2EB-43BB-9951-1690E775C5FF}">
      <dgm:prSet/>
      <dgm:spPr/>
      <dgm:t>
        <a:bodyPr/>
        <a:lstStyle/>
        <a:p>
          <a:endParaRPr lang="fr-FR"/>
        </a:p>
      </dgm:t>
    </dgm:pt>
    <dgm:pt modelId="{8CAE0C98-2CE4-4A05-B20F-0779AC8037DE}" type="sibTrans" cxnId="{3DBFCB86-F2EB-43BB-9951-1690E775C5FF}">
      <dgm:prSet/>
      <dgm:spPr/>
      <dgm:t>
        <a:bodyPr/>
        <a:lstStyle/>
        <a:p>
          <a:endParaRPr lang="fr-FR"/>
        </a:p>
      </dgm:t>
    </dgm:pt>
    <dgm:pt modelId="{994A53C1-648F-44F0-A1F7-997B7B611A6A}" type="pres">
      <dgm:prSet presAssocID="{5AC44892-CC55-4CDB-B38B-59B3B633FD61}" presName="Name0" presStyleCnt="0">
        <dgm:presLayoutVars>
          <dgm:dir/>
          <dgm:animLvl val="lvl"/>
          <dgm:resizeHandles val="exact"/>
        </dgm:presLayoutVars>
      </dgm:prSet>
      <dgm:spPr/>
    </dgm:pt>
    <dgm:pt modelId="{42B5CF91-9E91-4376-B436-4AE744A133F4}" type="pres">
      <dgm:prSet presAssocID="{7E91755D-71DC-4FBC-8836-19B20EBE4573}" presName="linNode" presStyleCnt="0"/>
      <dgm:spPr/>
    </dgm:pt>
    <dgm:pt modelId="{32720A9D-F6F0-4B0A-A13A-A221A974747F}" type="pres">
      <dgm:prSet presAssocID="{7E91755D-71DC-4FBC-8836-19B20EBE4573}" presName="parentText" presStyleLbl="node1" presStyleIdx="0" presStyleCnt="4">
        <dgm:presLayoutVars>
          <dgm:chMax val="1"/>
          <dgm:bulletEnabled val="1"/>
        </dgm:presLayoutVars>
      </dgm:prSet>
      <dgm:spPr/>
    </dgm:pt>
    <dgm:pt modelId="{CC21263D-C57A-46BA-AB30-5B6378D44595}" type="pres">
      <dgm:prSet presAssocID="{7E91755D-71DC-4FBC-8836-19B20EBE4573}" presName="descendantText" presStyleLbl="alignAccFollowNode1" presStyleIdx="0" presStyleCnt="4">
        <dgm:presLayoutVars>
          <dgm:bulletEnabled val="1"/>
        </dgm:presLayoutVars>
      </dgm:prSet>
      <dgm:spPr/>
    </dgm:pt>
    <dgm:pt modelId="{DB38B9A1-1F27-4B3D-999F-909DE263DB2A}" type="pres">
      <dgm:prSet presAssocID="{D89F1415-A97F-4633-AF5B-9FC2FE84822C}" presName="sp" presStyleCnt="0"/>
      <dgm:spPr/>
    </dgm:pt>
    <dgm:pt modelId="{585C83AB-22AB-4932-9B51-04A81AF28F7A}" type="pres">
      <dgm:prSet presAssocID="{F353B277-B8D4-4D6C-847E-4AD33521C55A}" presName="linNode" presStyleCnt="0"/>
      <dgm:spPr/>
    </dgm:pt>
    <dgm:pt modelId="{62CBFB39-A058-49C0-9DF2-6716650AEC16}" type="pres">
      <dgm:prSet presAssocID="{F353B277-B8D4-4D6C-847E-4AD33521C55A}" presName="parentText" presStyleLbl="node1" presStyleIdx="1" presStyleCnt="4">
        <dgm:presLayoutVars>
          <dgm:chMax val="1"/>
          <dgm:bulletEnabled val="1"/>
        </dgm:presLayoutVars>
      </dgm:prSet>
      <dgm:spPr/>
    </dgm:pt>
    <dgm:pt modelId="{3DB65F8D-BF0F-462F-8861-47668F7BC372}" type="pres">
      <dgm:prSet presAssocID="{F353B277-B8D4-4D6C-847E-4AD33521C55A}" presName="descendantText" presStyleLbl="alignAccFollowNode1" presStyleIdx="1" presStyleCnt="4">
        <dgm:presLayoutVars>
          <dgm:bulletEnabled val="1"/>
        </dgm:presLayoutVars>
      </dgm:prSet>
      <dgm:spPr/>
    </dgm:pt>
    <dgm:pt modelId="{5893121E-7907-4687-86EA-BDF1039B7EB5}" type="pres">
      <dgm:prSet presAssocID="{5F1EAF81-0B29-4DE2-9F14-5AD7393CE82B}" presName="sp" presStyleCnt="0"/>
      <dgm:spPr/>
    </dgm:pt>
    <dgm:pt modelId="{E2C171F6-E334-48DD-A75B-798FBEF9F450}" type="pres">
      <dgm:prSet presAssocID="{8277AAD6-0CB6-40B4-B69A-28408105FB1C}" presName="linNode" presStyleCnt="0"/>
      <dgm:spPr/>
    </dgm:pt>
    <dgm:pt modelId="{99F5E9C8-0750-49AC-8FD2-437661F8292E}" type="pres">
      <dgm:prSet presAssocID="{8277AAD6-0CB6-40B4-B69A-28408105FB1C}" presName="parentText" presStyleLbl="node1" presStyleIdx="2" presStyleCnt="4">
        <dgm:presLayoutVars>
          <dgm:chMax val="1"/>
          <dgm:bulletEnabled val="1"/>
        </dgm:presLayoutVars>
      </dgm:prSet>
      <dgm:spPr/>
    </dgm:pt>
    <dgm:pt modelId="{09A4F08E-A372-4F68-9C1C-BDA694161894}" type="pres">
      <dgm:prSet presAssocID="{8277AAD6-0CB6-40B4-B69A-28408105FB1C}" presName="descendantText" presStyleLbl="alignAccFollowNode1" presStyleIdx="2" presStyleCnt="4">
        <dgm:presLayoutVars>
          <dgm:bulletEnabled val="1"/>
        </dgm:presLayoutVars>
      </dgm:prSet>
      <dgm:spPr/>
    </dgm:pt>
    <dgm:pt modelId="{C507DB41-AEF8-4C1A-B91A-21A7612BA0DC}" type="pres">
      <dgm:prSet presAssocID="{46C0D658-CA90-43D5-BA4B-1A5332F8F23E}" presName="sp" presStyleCnt="0"/>
      <dgm:spPr/>
    </dgm:pt>
    <dgm:pt modelId="{42C6C443-DCF0-431C-92BF-660B1D84BA66}" type="pres">
      <dgm:prSet presAssocID="{C448F9BD-6A70-4960-B293-4A42FE93245F}" presName="linNode" presStyleCnt="0"/>
      <dgm:spPr/>
    </dgm:pt>
    <dgm:pt modelId="{DD33AC67-3D41-4A8A-B8B7-64858F4D4755}" type="pres">
      <dgm:prSet presAssocID="{C448F9BD-6A70-4960-B293-4A42FE93245F}" presName="parentText" presStyleLbl="node1" presStyleIdx="3" presStyleCnt="4">
        <dgm:presLayoutVars>
          <dgm:chMax val="1"/>
          <dgm:bulletEnabled val="1"/>
        </dgm:presLayoutVars>
      </dgm:prSet>
      <dgm:spPr/>
    </dgm:pt>
    <dgm:pt modelId="{C0ADA54C-BA85-4C45-B9A2-9ACC69E76F62}" type="pres">
      <dgm:prSet presAssocID="{C448F9BD-6A70-4960-B293-4A42FE93245F}" presName="descendantText" presStyleLbl="alignAccFollowNode1" presStyleIdx="3" presStyleCnt="4">
        <dgm:presLayoutVars>
          <dgm:bulletEnabled val="1"/>
        </dgm:presLayoutVars>
      </dgm:prSet>
      <dgm:spPr/>
    </dgm:pt>
  </dgm:ptLst>
  <dgm:cxnLst>
    <dgm:cxn modelId="{98027921-CD1F-4616-88C5-74CC535789ED}" type="presOf" srcId="{7E91755D-71DC-4FBC-8836-19B20EBE4573}" destId="{32720A9D-F6F0-4B0A-A13A-A221A974747F}" srcOrd="0" destOrd="0" presId="urn:microsoft.com/office/officeart/2005/8/layout/vList5"/>
    <dgm:cxn modelId="{F030CE30-5A5E-439B-93B6-7A9EC952FA92}" srcId="{5AC44892-CC55-4CDB-B38B-59B3B633FD61}" destId="{8277AAD6-0CB6-40B4-B69A-28408105FB1C}" srcOrd="2" destOrd="0" parTransId="{EFF57683-1026-4DF5-A7BB-0669CC495931}" sibTransId="{46C0D658-CA90-43D5-BA4B-1A5332F8F23E}"/>
    <dgm:cxn modelId="{741C5E6B-7254-4C19-A1FA-F3F9F31867DE}" srcId="{C448F9BD-6A70-4960-B293-4A42FE93245F}" destId="{D6F9969C-781D-49F9-BB9B-AFEFE9E0CEB4}" srcOrd="0" destOrd="0" parTransId="{9B2E0D98-F74D-4CD6-8223-3F6BDB56B210}" sibTransId="{705FE4B4-5FDB-4355-A313-F0E21205EBF1}"/>
    <dgm:cxn modelId="{3B29016E-77D9-4155-B368-4808BFB7AA0F}" type="presOf" srcId="{F3359A7F-B5B4-4D96-80B2-91D2FBA6957C}" destId="{09A4F08E-A372-4F68-9C1C-BDA694161894}" srcOrd="0" destOrd="0" presId="urn:microsoft.com/office/officeart/2005/8/layout/vList5"/>
    <dgm:cxn modelId="{D68FBB74-2E44-4C3F-BF79-3F02FC0608AD}" type="presOf" srcId="{F353B277-B8D4-4D6C-847E-4AD33521C55A}" destId="{62CBFB39-A058-49C0-9DF2-6716650AEC16}" srcOrd="0" destOrd="0" presId="urn:microsoft.com/office/officeart/2005/8/layout/vList5"/>
    <dgm:cxn modelId="{4839BD79-1A05-4DF1-94BC-931897E9FEE9}" type="presOf" srcId="{8DBCA4E2-5E1E-4359-8397-2438E2BA7E53}" destId="{3DB65F8D-BF0F-462F-8861-47668F7BC372}" srcOrd="0" destOrd="0" presId="urn:microsoft.com/office/officeart/2005/8/layout/vList5"/>
    <dgm:cxn modelId="{6671185A-7F58-40ED-A26D-2B5E13D7FF94}" srcId="{F353B277-B8D4-4D6C-847E-4AD33521C55A}" destId="{8DBCA4E2-5E1E-4359-8397-2438E2BA7E53}" srcOrd="0" destOrd="0" parTransId="{BBF15907-BEF8-4A52-864F-34285CA5E461}" sibTransId="{3CB5820A-752F-475B-A1A3-FDA3E0A15589}"/>
    <dgm:cxn modelId="{A8224E5A-9E87-485F-A85E-FFAE35227E32}" type="presOf" srcId="{5AC44892-CC55-4CDB-B38B-59B3B633FD61}" destId="{994A53C1-648F-44F0-A1F7-997B7B611A6A}" srcOrd="0" destOrd="0" presId="urn:microsoft.com/office/officeart/2005/8/layout/vList5"/>
    <dgm:cxn modelId="{AE7BF780-0D87-4FDE-BDC0-2D17FDD112C7}" type="presOf" srcId="{C448F9BD-6A70-4960-B293-4A42FE93245F}" destId="{DD33AC67-3D41-4A8A-B8B7-64858F4D4755}" srcOrd="0" destOrd="0" presId="urn:microsoft.com/office/officeart/2005/8/layout/vList5"/>
    <dgm:cxn modelId="{3DBFCB86-F2EB-43BB-9951-1690E775C5FF}" srcId="{C448F9BD-6A70-4960-B293-4A42FE93245F}" destId="{9DC1F9C3-7409-4E37-9E36-8736988812AF}" srcOrd="1" destOrd="0" parTransId="{29AE3D6A-560D-4C91-87A7-1E43DC2BF84E}" sibTransId="{8CAE0C98-2CE4-4A05-B20F-0779AC8037DE}"/>
    <dgm:cxn modelId="{129305A7-050A-4CAE-9269-0ED7C4F3722C}" type="presOf" srcId="{D6F9969C-781D-49F9-BB9B-AFEFE9E0CEB4}" destId="{C0ADA54C-BA85-4C45-B9A2-9ACC69E76F62}" srcOrd="0" destOrd="0" presId="urn:microsoft.com/office/officeart/2005/8/layout/vList5"/>
    <dgm:cxn modelId="{CCC900B2-E826-479A-8F42-2D629588001D}" srcId="{C448F9BD-6A70-4960-B293-4A42FE93245F}" destId="{200C17AE-16B0-4405-8F05-04642628DF43}" srcOrd="2" destOrd="0" parTransId="{26E1A9C7-2167-46F2-B7A7-34D364980587}" sibTransId="{D870B4DE-6EB4-4A63-884C-AC2F1F88F2F8}"/>
    <dgm:cxn modelId="{ABC18BBE-CAD9-4765-A458-7A2C5566CC71}" srcId="{5AC44892-CC55-4CDB-B38B-59B3B633FD61}" destId="{C448F9BD-6A70-4960-B293-4A42FE93245F}" srcOrd="3" destOrd="0" parTransId="{3F04E7DD-3FAA-46EA-BFC6-EC663F4C0E53}" sibTransId="{DA7AE200-A137-494E-A74A-EABB27F4483E}"/>
    <dgm:cxn modelId="{980B0AC2-AD94-44D3-99E4-D575AFCEE786}" srcId="{5AC44892-CC55-4CDB-B38B-59B3B633FD61}" destId="{7E91755D-71DC-4FBC-8836-19B20EBE4573}" srcOrd="0" destOrd="0" parTransId="{2A7E0693-C845-4BEB-A448-EA38CA163883}" sibTransId="{D89F1415-A97F-4633-AF5B-9FC2FE84822C}"/>
    <dgm:cxn modelId="{870676D0-0615-4303-AFAE-A1DFA3A16698}" type="presOf" srcId="{9DC1F9C3-7409-4E37-9E36-8736988812AF}" destId="{C0ADA54C-BA85-4C45-B9A2-9ACC69E76F62}" srcOrd="0" destOrd="1" presId="urn:microsoft.com/office/officeart/2005/8/layout/vList5"/>
    <dgm:cxn modelId="{A88C33D6-A33F-4872-9BA9-62BFC596915B}" srcId="{8277AAD6-0CB6-40B4-B69A-28408105FB1C}" destId="{F3359A7F-B5B4-4D96-80B2-91D2FBA6957C}" srcOrd="0" destOrd="0" parTransId="{F19D64B8-DE98-46AB-BA21-E8E445EAAD14}" sibTransId="{4BF1AD54-AC47-4C56-8891-D640ADF0B798}"/>
    <dgm:cxn modelId="{0643CFE3-1B4B-4628-8ED1-ED25A54E271F}" type="presOf" srcId="{8277AAD6-0CB6-40B4-B69A-28408105FB1C}" destId="{99F5E9C8-0750-49AC-8FD2-437661F8292E}" srcOrd="0" destOrd="0" presId="urn:microsoft.com/office/officeart/2005/8/layout/vList5"/>
    <dgm:cxn modelId="{2FC965E6-D9BE-4244-B6C4-817ED4637410}" srcId="{5AC44892-CC55-4CDB-B38B-59B3B633FD61}" destId="{F353B277-B8D4-4D6C-847E-4AD33521C55A}" srcOrd="1" destOrd="0" parTransId="{C01C0A8A-3950-4E46-971F-AACA94D92422}" sibTransId="{5F1EAF81-0B29-4DE2-9F14-5AD7393CE82B}"/>
    <dgm:cxn modelId="{10CF25EF-EB5D-4D58-ACBD-9F088D16F846}" type="presOf" srcId="{200C17AE-16B0-4405-8F05-04642628DF43}" destId="{C0ADA54C-BA85-4C45-B9A2-9ACC69E76F62}" srcOrd="0" destOrd="2" presId="urn:microsoft.com/office/officeart/2005/8/layout/vList5"/>
    <dgm:cxn modelId="{A43547F1-7163-40DE-B217-F6D6EDFDE2C5}" srcId="{7E91755D-71DC-4FBC-8836-19B20EBE4573}" destId="{28D46C61-C596-497D-87E8-17B0AE359E0D}" srcOrd="0" destOrd="0" parTransId="{9E8001E3-6849-4627-A33A-62CD7AB14B33}" sibTransId="{6039489D-0CDB-4E57-B632-7EA236DC463F}"/>
    <dgm:cxn modelId="{3F4810F5-0D7B-4B8E-BCA0-5FBDECC25E55}" type="presOf" srcId="{28D46C61-C596-497D-87E8-17B0AE359E0D}" destId="{CC21263D-C57A-46BA-AB30-5B6378D44595}" srcOrd="0" destOrd="0" presId="urn:microsoft.com/office/officeart/2005/8/layout/vList5"/>
    <dgm:cxn modelId="{5BBDAD5D-F1F1-478F-9D10-2DBD83D6F94A}" type="presParOf" srcId="{994A53C1-648F-44F0-A1F7-997B7B611A6A}" destId="{42B5CF91-9E91-4376-B436-4AE744A133F4}" srcOrd="0" destOrd="0" presId="urn:microsoft.com/office/officeart/2005/8/layout/vList5"/>
    <dgm:cxn modelId="{3B2041DE-49A3-4DF9-8403-FFB08E057D13}" type="presParOf" srcId="{42B5CF91-9E91-4376-B436-4AE744A133F4}" destId="{32720A9D-F6F0-4B0A-A13A-A221A974747F}" srcOrd="0" destOrd="0" presId="urn:microsoft.com/office/officeart/2005/8/layout/vList5"/>
    <dgm:cxn modelId="{7135383A-1289-4799-8A73-6C90CE898D6B}" type="presParOf" srcId="{42B5CF91-9E91-4376-B436-4AE744A133F4}" destId="{CC21263D-C57A-46BA-AB30-5B6378D44595}" srcOrd="1" destOrd="0" presId="urn:microsoft.com/office/officeart/2005/8/layout/vList5"/>
    <dgm:cxn modelId="{D4146631-2174-4029-B1D2-482ADB4AD753}" type="presParOf" srcId="{994A53C1-648F-44F0-A1F7-997B7B611A6A}" destId="{DB38B9A1-1F27-4B3D-999F-909DE263DB2A}" srcOrd="1" destOrd="0" presId="urn:microsoft.com/office/officeart/2005/8/layout/vList5"/>
    <dgm:cxn modelId="{B537D8DB-50FE-46EA-AB82-EAF5A0B581D2}" type="presParOf" srcId="{994A53C1-648F-44F0-A1F7-997B7B611A6A}" destId="{585C83AB-22AB-4932-9B51-04A81AF28F7A}" srcOrd="2" destOrd="0" presId="urn:microsoft.com/office/officeart/2005/8/layout/vList5"/>
    <dgm:cxn modelId="{86083907-02F0-445E-BCE8-A494C4080569}" type="presParOf" srcId="{585C83AB-22AB-4932-9B51-04A81AF28F7A}" destId="{62CBFB39-A058-49C0-9DF2-6716650AEC16}" srcOrd="0" destOrd="0" presId="urn:microsoft.com/office/officeart/2005/8/layout/vList5"/>
    <dgm:cxn modelId="{2F1E4981-7458-4306-86AC-C7CA5656AAC1}" type="presParOf" srcId="{585C83AB-22AB-4932-9B51-04A81AF28F7A}" destId="{3DB65F8D-BF0F-462F-8861-47668F7BC372}" srcOrd="1" destOrd="0" presId="urn:microsoft.com/office/officeart/2005/8/layout/vList5"/>
    <dgm:cxn modelId="{42F41DCC-65BC-4632-AC47-21EE5614407E}" type="presParOf" srcId="{994A53C1-648F-44F0-A1F7-997B7B611A6A}" destId="{5893121E-7907-4687-86EA-BDF1039B7EB5}" srcOrd="3" destOrd="0" presId="urn:microsoft.com/office/officeart/2005/8/layout/vList5"/>
    <dgm:cxn modelId="{CA2E9DF9-7057-46E7-BFAE-C9F9DB909225}" type="presParOf" srcId="{994A53C1-648F-44F0-A1F7-997B7B611A6A}" destId="{E2C171F6-E334-48DD-A75B-798FBEF9F450}" srcOrd="4" destOrd="0" presId="urn:microsoft.com/office/officeart/2005/8/layout/vList5"/>
    <dgm:cxn modelId="{21D7D470-D05C-4431-A030-08E978141941}" type="presParOf" srcId="{E2C171F6-E334-48DD-A75B-798FBEF9F450}" destId="{99F5E9C8-0750-49AC-8FD2-437661F8292E}" srcOrd="0" destOrd="0" presId="urn:microsoft.com/office/officeart/2005/8/layout/vList5"/>
    <dgm:cxn modelId="{D1DCB8E8-AFED-44DB-8AA6-A77AFA038FA1}" type="presParOf" srcId="{E2C171F6-E334-48DD-A75B-798FBEF9F450}" destId="{09A4F08E-A372-4F68-9C1C-BDA694161894}" srcOrd="1" destOrd="0" presId="urn:microsoft.com/office/officeart/2005/8/layout/vList5"/>
    <dgm:cxn modelId="{CDD5E3F0-DCD5-4FB2-8AA6-AC34833FB94D}" type="presParOf" srcId="{994A53C1-648F-44F0-A1F7-997B7B611A6A}" destId="{C507DB41-AEF8-4C1A-B91A-21A7612BA0DC}" srcOrd="5" destOrd="0" presId="urn:microsoft.com/office/officeart/2005/8/layout/vList5"/>
    <dgm:cxn modelId="{ECA01AC4-C509-4A7F-8B4B-57FDDE1E3888}" type="presParOf" srcId="{994A53C1-648F-44F0-A1F7-997B7B611A6A}" destId="{42C6C443-DCF0-431C-92BF-660B1D84BA66}" srcOrd="6" destOrd="0" presId="urn:microsoft.com/office/officeart/2005/8/layout/vList5"/>
    <dgm:cxn modelId="{9B37DE45-97CE-4BC9-87C8-2EB178730AB6}" type="presParOf" srcId="{42C6C443-DCF0-431C-92BF-660B1D84BA66}" destId="{DD33AC67-3D41-4A8A-B8B7-64858F4D4755}" srcOrd="0" destOrd="0" presId="urn:microsoft.com/office/officeart/2005/8/layout/vList5"/>
    <dgm:cxn modelId="{DB3CD97F-DBD5-4542-9727-7C094B6AE625}" type="presParOf" srcId="{42C6C443-DCF0-431C-92BF-660B1D84BA66}" destId="{C0ADA54C-BA85-4C45-B9A2-9ACC69E76F62}"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A53EC5-36B0-4267-9E1F-84D82675DEAC}" type="doc">
      <dgm:prSet loTypeId="urn:microsoft.com/office/officeart/2005/8/layout/radial1" loCatId="relationship" qsTypeId="urn:microsoft.com/office/officeart/2005/8/quickstyle/3d3" qsCatId="3D" csTypeId="urn:microsoft.com/office/officeart/2005/8/colors/accent1_2" csCatId="accent1" phldr="1"/>
      <dgm:spPr/>
      <dgm:t>
        <a:bodyPr/>
        <a:lstStyle/>
        <a:p>
          <a:endParaRPr lang="fr-FR"/>
        </a:p>
      </dgm:t>
    </dgm:pt>
    <dgm:pt modelId="{E31B7E59-0B2E-41DC-AA33-B70BCCB00F4F}">
      <dgm:prSet phldrT="[Texte]"/>
      <dgm:spPr>
        <a:solidFill>
          <a:srgbClr val="FF8600"/>
        </a:solidFill>
        <a:ln>
          <a:solidFill>
            <a:srgbClr val="FF8600"/>
          </a:solidFill>
        </a:ln>
      </dgm:spPr>
      <dgm:t>
        <a:bodyPr/>
        <a:lstStyle/>
        <a:p>
          <a:r>
            <a:rPr lang="fr-FR" dirty="0"/>
            <a:t>Analyse des risques spécifiques</a:t>
          </a:r>
        </a:p>
      </dgm:t>
    </dgm:pt>
    <dgm:pt modelId="{0BD9E33B-0FD6-4597-B763-B9C62D5E6C9B}" type="parTrans" cxnId="{5EFE716E-8C7D-45BE-805C-B795CC9E08C1}">
      <dgm:prSet/>
      <dgm:spPr/>
      <dgm:t>
        <a:bodyPr/>
        <a:lstStyle/>
        <a:p>
          <a:endParaRPr lang="fr-FR"/>
        </a:p>
      </dgm:t>
    </dgm:pt>
    <dgm:pt modelId="{27EC8973-54B3-418A-8227-5C7AFA7C43E6}" type="sibTrans" cxnId="{5EFE716E-8C7D-45BE-805C-B795CC9E08C1}">
      <dgm:prSet/>
      <dgm:spPr/>
      <dgm:t>
        <a:bodyPr/>
        <a:lstStyle/>
        <a:p>
          <a:endParaRPr lang="fr-FR"/>
        </a:p>
      </dgm:t>
    </dgm:pt>
    <dgm:pt modelId="{FA98113E-B997-42B3-9B3E-8F10BC20EF23}">
      <dgm:prSet phldrT="[Texte]"/>
      <dgm:spPr>
        <a:solidFill>
          <a:srgbClr val="001871"/>
        </a:solidFill>
        <a:ln>
          <a:solidFill>
            <a:srgbClr val="001871"/>
          </a:solidFill>
        </a:ln>
      </dgm:spPr>
      <dgm:t>
        <a:bodyPr/>
        <a:lstStyle/>
        <a:p>
          <a:r>
            <a:rPr lang="fr-FR" dirty="0"/>
            <a:t>Présence d’eau impactant le soutènement</a:t>
          </a:r>
        </a:p>
      </dgm:t>
    </dgm:pt>
    <dgm:pt modelId="{20CB5DF0-6E94-4875-9B0E-BFEC4B0D4002}" type="parTrans" cxnId="{5E7518A0-6EB2-4DAA-892B-C7FDDFE2CA0E}">
      <dgm:prSet/>
      <dgm:spPr/>
      <dgm:t>
        <a:bodyPr/>
        <a:lstStyle/>
        <a:p>
          <a:endParaRPr lang="fr-FR"/>
        </a:p>
      </dgm:t>
    </dgm:pt>
    <dgm:pt modelId="{894A0991-CBA9-46A8-B9ED-7275279860FE}" type="sibTrans" cxnId="{5E7518A0-6EB2-4DAA-892B-C7FDDFE2CA0E}">
      <dgm:prSet/>
      <dgm:spPr/>
      <dgm:t>
        <a:bodyPr/>
        <a:lstStyle/>
        <a:p>
          <a:endParaRPr lang="fr-FR"/>
        </a:p>
      </dgm:t>
    </dgm:pt>
    <dgm:pt modelId="{7FD877DC-0518-4889-8E6A-0A1052F63021}">
      <dgm:prSet phldrT="[Texte]"/>
      <dgm:spPr>
        <a:solidFill>
          <a:srgbClr val="001871"/>
        </a:solidFill>
        <a:ln>
          <a:solidFill>
            <a:srgbClr val="001871"/>
          </a:solidFill>
        </a:ln>
      </dgm:spPr>
      <dgm:t>
        <a:bodyPr/>
        <a:lstStyle/>
        <a:p>
          <a:r>
            <a:rPr lang="fr-FR" dirty="0"/>
            <a:t>Présence d’argiles avec un IP élevé sous les fonds de fouille</a:t>
          </a:r>
        </a:p>
      </dgm:t>
    </dgm:pt>
    <dgm:pt modelId="{9840C2F4-0C47-4646-A186-29D2283E85D8}" type="parTrans" cxnId="{ED74CF21-B1DF-4A71-810A-85FD4CE28D66}">
      <dgm:prSet/>
      <dgm:spPr/>
      <dgm:t>
        <a:bodyPr/>
        <a:lstStyle/>
        <a:p>
          <a:endParaRPr lang="fr-FR"/>
        </a:p>
      </dgm:t>
    </dgm:pt>
    <dgm:pt modelId="{4F693C0D-EDEF-458D-9026-A329C4B03BD6}" type="sibTrans" cxnId="{ED74CF21-B1DF-4A71-810A-85FD4CE28D66}">
      <dgm:prSet/>
      <dgm:spPr/>
      <dgm:t>
        <a:bodyPr/>
        <a:lstStyle/>
        <a:p>
          <a:endParaRPr lang="fr-FR"/>
        </a:p>
      </dgm:t>
    </dgm:pt>
    <dgm:pt modelId="{B8A8C893-BB93-49F6-B71E-632D06B01714}">
      <dgm:prSet phldrT="[Texte]"/>
      <dgm:spPr>
        <a:solidFill>
          <a:srgbClr val="001871"/>
        </a:solidFill>
        <a:ln>
          <a:solidFill>
            <a:srgbClr val="001871"/>
          </a:solidFill>
        </a:ln>
      </dgm:spPr>
      <dgm:t>
        <a:bodyPr/>
        <a:lstStyle/>
        <a:p>
          <a:r>
            <a:rPr lang="fr-FR" dirty="0"/>
            <a:t>Charges liées aux travaux</a:t>
          </a:r>
        </a:p>
      </dgm:t>
    </dgm:pt>
    <dgm:pt modelId="{C9957131-13BE-4585-9EAA-F36D46D0A618}" type="parTrans" cxnId="{3A737A6E-2E12-4151-B371-CED3A5A615EE}">
      <dgm:prSet/>
      <dgm:spPr/>
      <dgm:t>
        <a:bodyPr/>
        <a:lstStyle/>
        <a:p>
          <a:endParaRPr lang="fr-FR"/>
        </a:p>
      </dgm:t>
    </dgm:pt>
    <dgm:pt modelId="{D7A25D64-3506-43A2-933F-40359FB3D3CE}" type="sibTrans" cxnId="{3A737A6E-2E12-4151-B371-CED3A5A615EE}">
      <dgm:prSet/>
      <dgm:spPr/>
      <dgm:t>
        <a:bodyPr/>
        <a:lstStyle/>
        <a:p>
          <a:endParaRPr lang="fr-FR"/>
        </a:p>
      </dgm:t>
    </dgm:pt>
    <dgm:pt modelId="{2E423854-6918-419D-9C41-C1251ABF6A00}">
      <dgm:prSet phldrT="[Texte]"/>
      <dgm:spPr>
        <a:solidFill>
          <a:srgbClr val="001871"/>
        </a:solidFill>
      </dgm:spPr>
      <dgm:t>
        <a:bodyPr/>
        <a:lstStyle/>
        <a:p>
          <a:r>
            <a:rPr lang="fr-FR" dirty="0"/>
            <a:t>Le voile, les poussées sur le voile &amp; la faisabilité des semelles de butons</a:t>
          </a:r>
        </a:p>
      </dgm:t>
    </dgm:pt>
    <dgm:pt modelId="{A8D590F3-D4AA-4010-8C88-9DA572252B63}" type="parTrans" cxnId="{EA410406-AE6E-4CB1-A505-58517DFE2F44}">
      <dgm:prSet/>
      <dgm:spPr/>
      <dgm:t>
        <a:bodyPr/>
        <a:lstStyle/>
        <a:p>
          <a:endParaRPr lang="fr-FR"/>
        </a:p>
      </dgm:t>
    </dgm:pt>
    <dgm:pt modelId="{F0D93D3B-8432-4FAE-BD9B-90EFC3B79CB7}" type="sibTrans" cxnId="{EA410406-AE6E-4CB1-A505-58517DFE2F44}">
      <dgm:prSet/>
      <dgm:spPr/>
      <dgm:t>
        <a:bodyPr/>
        <a:lstStyle/>
        <a:p>
          <a:endParaRPr lang="fr-FR"/>
        </a:p>
      </dgm:t>
    </dgm:pt>
    <dgm:pt modelId="{45695998-686F-4C60-A453-3437C55349A4}">
      <dgm:prSet/>
      <dgm:spPr>
        <a:solidFill>
          <a:srgbClr val="001871"/>
        </a:solidFill>
        <a:ln>
          <a:solidFill>
            <a:srgbClr val="001871"/>
          </a:solidFill>
        </a:ln>
      </dgm:spPr>
      <dgm:t>
        <a:bodyPr/>
        <a:lstStyle/>
        <a:p>
          <a:r>
            <a:rPr lang="fr-FR" dirty="0"/>
            <a:t>Faisabilité du butonnage provisoire</a:t>
          </a:r>
        </a:p>
      </dgm:t>
    </dgm:pt>
    <dgm:pt modelId="{2835925A-BA5D-4BE5-846B-AA538AEE7475}" type="parTrans" cxnId="{EFA60914-72FA-4013-99EE-A5EFAA6ED487}">
      <dgm:prSet/>
      <dgm:spPr/>
      <dgm:t>
        <a:bodyPr/>
        <a:lstStyle/>
        <a:p>
          <a:endParaRPr lang="fr-FR"/>
        </a:p>
      </dgm:t>
    </dgm:pt>
    <dgm:pt modelId="{B863DC39-63F1-4EBB-A26F-4575B3995287}" type="sibTrans" cxnId="{EFA60914-72FA-4013-99EE-A5EFAA6ED487}">
      <dgm:prSet/>
      <dgm:spPr/>
      <dgm:t>
        <a:bodyPr/>
        <a:lstStyle/>
        <a:p>
          <a:endParaRPr lang="fr-FR"/>
        </a:p>
      </dgm:t>
    </dgm:pt>
    <dgm:pt modelId="{89869B95-8AEE-4B62-9EF7-9FF3CBD1F967}">
      <dgm:prSet/>
      <dgm:spPr>
        <a:solidFill>
          <a:srgbClr val="001871"/>
        </a:solidFill>
        <a:ln>
          <a:solidFill>
            <a:srgbClr val="001871"/>
          </a:solidFill>
        </a:ln>
      </dgm:spPr>
      <dgm:t>
        <a:bodyPr/>
        <a:lstStyle/>
        <a:p>
          <a:r>
            <a:rPr lang="fr-FR" dirty="0"/>
            <a:t>Ouvrages avoisinants</a:t>
          </a:r>
        </a:p>
        <a:p>
          <a:r>
            <a:rPr lang="fr-FR" dirty="0"/>
            <a:t>(ZIG)</a:t>
          </a:r>
        </a:p>
      </dgm:t>
    </dgm:pt>
    <dgm:pt modelId="{498A018A-2CFA-4046-8538-1945E5A25B0D}" type="parTrans" cxnId="{E36165BF-A22E-440D-A900-1057FDCDCD8C}">
      <dgm:prSet/>
      <dgm:spPr/>
      <dgm:t>
        <a:bodyPr/>
        <a:lstStyle/>
        <a:p>
          <a:endParaRPr lang="fr-FR"/>
        </a:p>
      </dgm:t>
    </dgm:pt>
    <dgm:pt modelId="{5B5A5E08-7DD9-409E-8D55-EBE2A3935998}" type="sibTrans" cxnId="{E36165BF-A22E-440D-A900-1057FDCDCD8C}">
      <dgm:prSet/>
      <dgm:spPr/>
      <dgm:t>
        <a:bodyPr/>
        <a:lstStyle/>
        <a:p>
          <a:endParaRPr lang="fr-FR"/>
        </a:p>
      </dgm:t>
    </dgm:pt>
    <dgm:pt modelId="{719BE68D-3777-465D-BE99-08528570F3CC}">
      <dgm:prSet/>
      <dgm:spPr>
        <a:solidFill>
          <a:srgbClr val="001871"/>
        </a:solidFill>
        <a:ln>
          <a:solidFill>
            <a:srgbClr val="001871"/>
          </a:solidFill>
        </a:ln>
      </dgm:spPr>
      <dgm:t>
        <a:bodyPr/>
        <a:lstStyle/>
        <a:p>
          <a:r>
            <a:rPr lang="fr-FR" dirty="0"/>
            <a:t>Présence de sables</a:t>
          </a:r>
        </a:p>
      </dgm:t>
    </dgm:pt>
    <dgm:pt modelId="{1088670C-80C9-43EB-BA6A-D686F1374B49}" type="parTrans" cxnId="{80E33976-916E-48E0-8187-B81C92D2C758}">
      <dgm:prSet/>
      <dgm:spPr/>
      <dgm:t>
        <a:bodyPr/>
        <a:lstStyle/>
        <a:p>
          <a:endParaRPr lang="fr-FR"/>
        </a:p>
      </dgm:t>
    </dgm:pt>
    <dgm:pt modelId="{4D0A8CA5-E8D4-4854-93B7-FE20B2CE9F41}" type="sibTrans" cxnId="{80E33976-916E-48E0-8187-B81C92D2C758}">
      <dgm:prSet/>
      <dgm:spPr/>
      <dgm:t>
        <a:bodyPr/>
        <a:lstStyle/>
        <a:p>
          <a:endParaRPr lang="fr-FR"/>
        </a:p>
      </dgm:t>
    </dgm:pt>
    <dgm:pt modelId="{3FE722D1-DC36-4FCA-9476-0B4E77A9859F}" type="pres">
      <dgm:prSet presAssocID="{33A53EC5-36B0-4267-9E1F-84D82675DEAC}" presName="cycle" presStyleCnt="0">
        <dgm:presLayoutVars>
          <dgm:chMax val="1"/>
          <dgm:dir/>
          <dgm:animLvl val="ctr"/>
          <dgm:resizeHandles val="exact"/>
        </dgm:presLayoutVars>
      </dgm:prSet>
      <dgm:spPr/>
    </dgm:pt>
    <dgm:pt modelId="{40C642B9-B771-4AB2-8222-8505F567BDD1}" type="pres">
      <dgm:prSet presAssocID="{E31B7E59-0B2E-41DC-AA33-B70BCCB00F4F}" presName="centerShape" presStyleLbl="node0" presStyleIdx="0" presStyleCnt="1"/>
      <dgm:spPr/>
    </dgm:pt>
    <dgm:pt modelId="{3AC2C3FA-0C7F-4C3C-B621-92A6B1A3E598}" type="pres">
      <dgm:prSet presAssocID="{20CB5DF0-6E94-4875-9B0E-BFEC4B0D4002}" presName="Name9" presStyleLbl="parChTrans1D2" presStyleIdx="0" presStyleCnt="7"/>
      <dgm:spPr/>
    </dgm:pt>
    <dgm:pt modelId="{D3465271-3CC0-4DD1-87CF-81C4B0030F02}" type="pres">
      <dgm:prSet presAssocID="{20CB5DF0-6E94-4875-9B0E-BFEC4B0D4002}" presName="connTx" presStyleLbl="parChTrans1D2" presStyleIdx="0" presStyleCnt="7"/>
      <dgm:spPr/>
    </dgm:pt>
    <dgm:pt modelId="{D9A2FCED-16C5-487A-8D5A-D12729A1AA6D}" type="pres">
      <dgm:prSet presAssocID="{FA98113E-B997-42B3-9B3E-8F10BC20EF23}" presName="node" presStyleLbl="node1" presStyleIdx="0" presStyleCnt="7">
        <dgm:presLayoutVars>
          <dgm:bulletEnabled val="1"/>
        </dgm:presLayoutVars>
      </dgm:prSet>
      <dgm:spPr/>
    </dgm:pt>
    <dgm:pt modelId="{D90A7D68-DA8C-4CDA-93F3-471568CF3CA1}" type="pres">
      <dgm:prSet presAssocID="{9840C2F4-0C47-4646-A186-29D2283E85D8}" presName="Name9" presStyleLbl="parChTrans1D2" presStyleIdx="1" presStyleCnt="7"/>
      <dgm:spPr/>
    </dgm:pt>
    <dgm:pt modelId="{DCCFB074-2090-4ED2-ACA5-C74CE5AFFA8A}" type="pres">
      <dgm:prSet presAssocID="{9840C2F4-0C47-4646-A186-29D2283E85D8}" presName="connTx" presStyleLbl="parChTrans1D2" presStyleIdx="1" presStyleCnt="7"/>
      <dgm:spPr/>
    </dgm:pt>
    <dgm:pt modelId="{346875F6-A395-4F11-8CC8-D777092067C3}" type="pres">
      <dgm:prSet presAssocID="{7FD877DC-0518-4889-8E6A-0A1052F63021}" presName="node" presStyleLbl="node1" presStyleIdx="1" presStyleCnt="7">
        <dgm:presLayoutVars>
          <dgm:bulletEnabled val="1"/>
        </dgm:presLayoutVars>
      </dgm:prSet>
      <dgm:spPr/>
    </dgm:pt>
    <dgm:pt modelId="{0B62309C-2828-46E6-8159-04B9E7F4EF27}" type="pres">
      <dgm:prSet presAssocID="{C9957131-13BE-4585-9EAA-F36D46D0A618}" presName="Name9" presStyleLbl="parChTrans1D2" presStyleIdx="2" presStyleCnt="7"/>
      <dgm:spPr/>
    </dgm:pt>
    <dgm:pt modelId="{E00AFC32-CD5A-4971-90D5-8465C7FF2A96}" type="pres">
      <dgm:prSet presAssocID="{C9957131-13BE-4585-9EAA-F36D46D0A618}" presName="connTx" presStyleLbl="parChTrans1D2" presStyleIdx="2" presStyleCnt="7"/>
      <dgm:spPr/>
    </dgm:pt>
    <dgm:pt modelId="{8A977D7E-4191-4B72-ADC2-7E339C432030}" type="pres">
      <dgm:prSet presAssocID="{B8A8C893-BB93-49F6-B71E-632D06B01714}" presName="node" presStyleLbl="node1" presStyleIdx="2" presStyleCnt="7">
        <dgm:presLayoutVars>
          <dgm:bulletEnabled val="1"/>
        </dgm:presLayoutVars>
      </dgm:prSet>
      <dgm:spPr/>
    </dgm:pt>
    <dgm:pt modelId="{6BCCA1ED-51F6-4276-BF34-CF6654BB9422}" type="pres">
      <dgm:prSet presAssocID="{A8D590F3-D4AA-4010-8C88-9DA572252B63}" presName="Name9" presStyleLbl="parChTrans1D2" presStyleIdx="3" presStyleCnt="7"/>
      <dgm:spPr/>
    </dgm:pt>
    <dgm:pt modelId="{E8DE22C1-02AA-44FD-B568-9973506293A3}" type="pres">
      <dgm:prSet presAssocID="{A8D590F3-D4AA-4010-8C88-9DA572252B63}" presName="connTx" presStyleLbl="parChTrans1D2" presStyleIdx="3" presStyleCnt="7"/>
      <dgm:spPr/>
    </dgm:pt>
    <dgm:pt modelId="{92357EF5-DA54-4E59-A3CE-DCEF8546A296}" type="pres">
      <dgm:prSet presAssocID="{2E423854-6918-419D-9C41-C1251ABF6A00}" presName="node" presStyleLbl="node1" presStyleIdx="3" presStyleCnt="7">
        <dgm:presLayoutVars>
          <dgm:bulletEnabled val="1"/>
        </dgm:presLayoutVars>
      </dgm:prSet>
      <dgm:spPr/>
    </dgm:pt>
    <dgm:pt modelId="{096951B7-CC26-4C25-83D9-AE511492FC18}" type="pres">
      <dgm:prSet presAssocID="{2835925A-BA5D-4BE5-846B-AA538AEE7475}" presName="Name9" presStyleLbl="parChTrans1D2" presStyleIdx="4" presStyleCnt="7"/>
      <dgm:spPr/>
    </dgm:pt>
    <dgm:pt modelId="{3D13D40E-6A62-4647-9CAE-3DC0086BDF25}" type="pres">
      <dgm:prSet presAssocID="{2835925A-BA5D-4BE5-846B-AA538AEE7475}" presName="connTx" presStyleLbl="parChTrans1D2" presStyleIdx="4" presStyleCnt="7"/>
      <dgm:spPr/>
    </dgm:pt>
    <dgm:pt modelId="{2C30D9DF-73F3-4C7C-8771-D9B2B52E73C6}" type="pres">
      <dgm:prSet presAssocID="{45695998-686F-4C60-A453-3437C55349A4}" presName="node" presStyleLbl="node1" presStyleIdx="4" presStyleCnt="7">
        <dgm:presLayoutVars>
          <dgm:bulletEnabled val="1"/>
        </dgm:presLayoutVars>
      </dgm:prSet>
      <dgm:spPr/>
    </dgm:pt>
    <dgm:pt modelId="{ADA7B9F1-E501-4E5C-A48B-9EA6EDE4AF0F}" type="pres">
      <dgm:prSet presAssocID="{498A018A-2CFA-4046-8538-1945E5A25B0D}" presName="Name9" presStyleLbl="parChTrans1D2" presStyleIdx="5" presStyleCnt="7"/>
      <dgm:spPr/>
    </dgm:pt>
    <dgm:pt modelId="{B9899790-D0F3-4619-831F-5AC03680EF77}" type="pres">
      <dgm:prSet presAssocID="{498A018A-2CFA-4046-8538-1945E5A25B0D}" presName="connTx" presStyleLbl="parChTrans1D2" presStyleIdx="5" presStyleCnt="7"/>
      <dgm:spPr/>
    </dgm:pt>
    <dgm:pt modelId="{83B6886A-3D2F-4528-BDB1-319259CA7CBE}" type="pres">
      <dgm:prSet presAssocID="{89869B95-8AEE-4B62-9EF7-9FF3CBD1F967}" presName="node" presStyleLbl="node1" presStyleIdx="5" presStyleCnt="7">
        <dgm:presLayoutVars>
          <dgm:bulletEnabled val="1"/>
        </dgm:presLayoutVars>
      </dgm:prSet>
      <dgm:spPr/>
    </dgm:pt>
    <dgm:pt modelId="{160A7768-9C67-420D-A744-72CDF19DC09F}" type="pres">
      <dgm:prSet presAssocID="{1088670C-80C9-43EB-BA6A-D686F1374B49}" presName="Name9" presStyleLbl="parChTrans1D2" presStyleIdx="6" presStyleCnt="7"/>
      <dgm:spPr/>
    </dgm:pt>
    <dgm:pt modelId="{8EA28737-077D-4DDF-A515-4998F02A1A07}" type="pres">
      <dgm:prSet presAssocID="{1088670C-80C9-43EB-BA6A-D686F1374B49}" presName="connTx" presStyleLbl="parChTrans1D2" presStyleIdx="6" presStyleCnt="7"/>
      <dgm:spPr/>
    </dgm:pt>
    <dgm:pt modelId="{3CE15E4E-7400-4C27-92FA-C5ECA2EFA61E}" type="pres">
      <dgm:prSet presAssocID="{719BE68D-3777-465D-BE99-08528570F3CC}" presName="node" presStyleLbl="node1" presStyleIdx="6" presStyleCnt="7">
        <dgm:presLayoutVars>
          <dgm:bulletEnabled val="1"/>
        </dgm:presLayoutVars>
      </dgm:prSet>
      <dgm:spPr/>
    </dgm:pt>
  </dgm:ptLst>
  <dgm:cxnLst>
    <dgm:cxn modelId="{EA410406-AE6E-4CB1-A505-58517DFE2F44}" srcId="{E31B7E59-0B2E-41DC-AA33-B70BCCB00F4F}" destId="{2E423854-6918-419D-9C41-C1251ABF6A00}" srcOrd="3" destOrd="0" parTransId="{A8D590F3-D4AA-4010-8C88-9DA572252B63}" sibTransId="{F0D93D3B-8432-4FAE-BD9B-90EFC3B79CB7}"/>
    <dgm:cxn modelId="{EFA60914-72FA-4013-99EE-A5EFAA6ED487}" srcId="{E31B7E59-0B2E-41DC-AA33-B70BCCB00F4F}" destId="{45695998-686F-4C60-A453-3437C55349A4}" srcOrd="4" destOrd="0" parTransId="{2835925A-BA5D-4BE5-846B-AA538AEE7475}" sibTransId="{B863DC39-63F1-4EBB-A26F-4575B3995287}"/>
    <dgm:cxn modelId="{5263C81A-256F-4EEA-911B-D494F2FD50F2}" type="presOf" srcId="{E31B7E59-0B2E-41DC-AA33-B70BCCB00F4F}" destId="{40C642B9-B771-4AB2-8222-8505F567BDD1}" srcOrd="0" destOrd="0" presId="urn:microsoft.com/office/officeart/2005/8/layout/radial1"/>
    <dgm:cxn modelId="{FA47461F-5169-4015-8BD1-AA13F0C24237}" type="presOf" srcId="{FA98113E-B997-42B3-9B3E-8F10BC20EF23}" destId="{D9A2FCED-16C5-487A-8D5A-D12729A1AA6D}" srcOrd="0" destOrd="0" presId="urn:microsoft.com/office/officeart/2005/8/layout/radial1"/>
    <dgm:cxn modelId="{ED74CF21-B1DF-4A71-810A-85FD4CE28D66}" srcId="{E31B7E59-0B2E-41DC-AA33-B70BCCB00F4F}" destId="{7FD877DC-0518-4889-8E6A-0A1052F63021}" srcOrd="1" destOrd="0" parTransId="{9840C2F4-0C47-4646-A186-29D2283E85D8}" sibTransId="{4F693C0D-EDEF-458D-9026-A329C4B03BD6}"/>
    <dgm:cxn modelId="{7C10AA28-F032-4F3B-B331-BCBB13DDFF85}" type="presOf" srcId="{20CB5DF0-6E94-4875-9B0E-BFEC4B0D4002}" destId="{D3465271-3CC0-4DD1-87CF-81C4B0030F02}" srcOrd="1" destOrd="0" presId="urn:microsoft.com/office/officeart/2005/8/layout/radial1"/>
    <dgm:cxn modelId="{403D5F34-9A89-444A-8630-5FDD32AED8E5}" type="presOf" srcId="{89869B95-8AEE-4B62-9EF7-9FF3CBD1F967}" destId="{83B6886A-3D2F-4528-BDB1-319259CA7CBE}" srcOrd="0" destOrd="0" presId="urn:microsoft.com/office/officeart/2005/8/layout/radial1"/>
    <dgm:cxn modelId="{26FBE637-D8F3-4FE1-8382-33B97D89C334}" type="presOf" srcId="{498A018A-2CFA-4046-8538-1945E5A25B0D}" destId="{ADA7B9F1-E501-4E5C-A48B-9EA6EDE4AF0F}" srcOrd="0" destOrd="0" presId="urn:microsoft.com/office/officeart/2005/8/layout/radial1"/>
    <dgm:cxn modelId="{C9D85943-21CB-43E6-B9E3-BD968808CA3C}" type="presOf" srcId="{9840C2F4-0C47-4646-A186-29D2283E85D8}" destId="{D90A7D68-DA8C-4CDA-93F3-471568CF3CA1}" srcOrd="0" destOrd="0" presId="urn:microsoft.com/office/officeart/2005/8/layout/radial1"/>
    <dgm:cxn modelId="{9E517044-53A9-4663-9756-98DC17044B71}" type="presOf" srcId="{7FD877DC-0518-4889-8E6A-0A1052F63021}" destId="{346875F6-A395-4F11-8CC8-D777092067C3}" srcOrd="0" destOrd="0" presId="urn:microsoft.com/office/officeart/2005/8/layout/radial1"/>
    <dgm:cxn modelId="{B6A09F66-AA5E-425E-8A2E-268BB963B714}" type="presOf" srcId="{A8D590F3-D4AA-4010-8C88-9DA572252B63}" destId="{6BCCA1ED-51F6-4276-BF34-CF6654BB9422}" srcOrd="0" destOrd="0" presId="urn:microsoft.com/office/officeart/2005/8/layout/radial1"/>
    <dgm:cxn modelId="{37C2F468-7631-46A8-9CAA-DF3D0DF192DE}" type="presOf" srcId="{1088670C-80C9-43EB-BA6A-D686F1374B49}" destId="{8EA28737-077D-4DDF-A515-4998F02A1A07}" srcOrd="1" destOrd="0" presId="urn:microsoft.com/office/officeart/2005/8/layout/radial1"/>
    <dgm:cxn modelId="{BDAF466E-48D2-41A6-8922-AAFBDD5EED7C}" type="presOf" srcId="{C9957131-13BE-4585-9EAA-F36D46D0A618}" destId="{0B62309C-2828-46E6-8159-04B9E7F4EF27}" srcOrd="0" destOrd="0" presId="urn:microsoft.com/office/officeart/2005/8/layout/radial1"/>
    <dgm:cxn modelId="{5EFE716E-8C7D-45BE-805C-B795CC9E08C1}" srcId="{33A53EC5-36B0-4267-9E1F-84D82675DEAC}" destId="{E31B7E59-0B2E-41DC-AA33-B70BCCB00F4F}" srcOrd="0" destOrd="0" parTransId="{0BD9E33B-0FD6-4597-B763-B9C62D5E6C9B}" sibTransId="{27EC8973-54B3-418A-8227-5C7AFA7C43E6}"/>
    <dgm:cxn modelId="{3A737A6E-2E12-4151-B371-CED3A5A615EE}" srcId="{E31B7E59-0B2E-41DC-AA33-B70BCCB00F4F}" destId="{B8A8C893-BB93-49F6-B71E-632D06B01714}" srcOrd="2" destOrd="0" parTransId="{C9957131-13BE-4585-9EAA-F36D46D0A618}" sibTransId="{D7A25D64-3506-43A2-933F-40359FB3D3CE}"/>
    <dgm:cxn modelId="{80E33976-916E-48E0-8187-B81C92D2C758}" srcId="{E31B7E59-0B2E-41DC-AA33-B70BCCB00F4F}" destId="{719BE68D-3777-465D-BE99-08528570F3CC}" srcOrd="6" destOrd="0" parTransId="{1088670C-80C9-43EB-BA6A-D686F1374B49}" sibTransId="{4D0A8CA5-E8D4-4854-93B7-FE20B2CE9F41}"/>
    <dgm:cxn modelId="{51D58476-576A-4C27-93B0-424D4A1A3EC1}" type="presOf" srcId="{2E423854-6918-419D-9C41-C1251ABF6A00}" destId="{92357EF5-DA54-4E59-A3CE-DCEF8546A296}" srcOrd="0" destOrd="0" presId="urn:microsoft.com/office/officeart/2005/8/layout/radial1"/>
    <dgm:cxn modelId="{83480C84-95C1-43F4-A71B-963369121977}" type="presOf" srcId="{45695998-686F-4C60-A453-3437C55349A4}" destId="{2C30D9DF-73F3-4C7C-8771-D9B2B52E73C6}" srcOrd="0" destOrd="0" presId="urn:microsoft.com/office/officeart/2005/8/layout/radial1"/>
    <dgm:cxn modelId="{3A7B1185-B4AA-46FF-9297-20428D4A8D93}" type="presOf" srcId="{2835925A-BA5D-4BE5-846B-AA538AEE7475}" destId="{096951B7-CC26-4C25-83D9-AE511492FC18}" srcOrd="0" destOrd="0" presId="urn:microsoft.com/office/officeart/2005/8/layout/radial1"/>
    <dgm:cxn modelId="{86A64385-2C9E-4328-ACAA-BAA7AAD14D40}" type="presOf" srcId="{719BE68D-3777-465D-BE99-08528570F3CC}" destId="{3CE15E4E-7400-4C27-92FA-C5ECA2EFA61E}" srcOrd="0" destOrd="0" presId="urn:microsoft.com/office/officeart/2005/8/layout/radial1"/>
    <dgm:cxn modelId="{AEFF2786-E7D6-46A3-8503-B3B6E13A5CB5}" type="presOf" srcId="{20CB5DF0-6E94-4875-9B0E-BFEC4B0D4002}" destId="{3AC2C3FA-0C7F-4C3C-B621-92A6B1A3E598}" srcOrd="0" destOrd="0" presId="urn:microsoft.com/office/officeart/2005/8/layout/radial1"/>
    <dgm:cxn modelId="{4804518D-77A6-4B6F-9194-04E3DC64C32D}" type="presOf" srcId="{1088670C-80C9-43EB-BA6A-D686F1374B49}" destId="{160A7768-9C67-420D-A744-72CDF19DC09F}" srcOrd="0" destOrd="0" presId="urn:microsoft.com/office/officeart/2005/8/layout/radial1"/>
    <dgm:cxn modelId="{5E7518A0-6EB2-4DAA-892B-C7FDDFE2CA0E}" srcId="{E31B7E59-0B2E-41DC-AA33-B70BCCB00F4F}" destId="{FA98113E-B997-42B3-9B3E-8F10BC20EF23}" srcOrd="0" destOrd="0" parTransId="{20CB5DF0-6E94-4875-9B0E-BFEC4B0D4002}" sibTransId="{894A0991-CBA9-46A8-B9ED-7275279860FE}"/>
    <dgm:cxn modelId="{7B393DB7-9730-402B-AEF0-1855D3931493}" type="presOf" srcId="{9840C2F4-0C47-4646-A186-29D2283E85D8}" destId="{DCCFB074-2090-4ED2-ACA5-C74CE5AFFA8A}" srcOrd="1" destOrd="0" presId="urn:microsoft.com/office/officeart/2005/8/layout/radial1"/>
    <dgm:cxn modelId="{706AB0BA-66E7-4216-97D0-BA9EF2FE685C}" type="presOf" srcId="{A8D590F3-D4AA-4010-8C88-9DA572252B63}" destId="{E8DE22C1-02AA-44FD-B568-9973506293A3}" srcOrd="1" destOrd="0" presId="urn:microsoft.com/office/officeart/2005/8/layout/radial1"/>
    <dgm:cxn modelId="{E36165BF-A22E-440D-A900-1057FDCDCD8C}" srcId="{E31B7E59-0B2E-41DC-AA33-B70BCCB00F4F}" destId="{89869B95-8AEE-4B62-9EF7-9FF3CBD1F967}" srcOrd="5" destOrd="0" parTransId="{498A018A-2CFA-4046-8538-1945E5A25B0D}" sibTransId="{5B5A5E08-7DD9-409E-8D55-EBE2A3935998}"/>
    <dgm:cxn modelId="{53DBBDC0-8180-4B42-96BF-7D694EAFA764}" type="presOf" srcId="{33A53EC5-36B0-4267-9E1F-84D82675DEAC}" destId="{3FE722D1-DC36-4FCA-9476-0B4E77A9859F}" srcOrd="0" destOrd="0" presId="urn:microsoft.com/office/officeart/2005/8/layout/radial1"/>
    <dgm:cxn modelId="{9E6684D5-6453-405D-A8C8-1987CE54AD3C}" type="presOf" srcId="{498A018A-2CFA-4046-8538-1945E5A25B0D}" destId="{B9899790-D0F3-4619-831F-5AC03680EF77}" srcOrd="1" destOrd="0" presId="urn:microsoft.com/office/officeart/2005/8/layout/radial1"/>
    <dgm:cxn modelId="{773084E7-727F-424F-AC79-BCA2B8EFF394}" type="presOf" srcId="{2835925A-BA5D-4BE5-846B-AA538AEE7475}" destId="{3D13D40E-6A62-4647-9CAE-3DC0086BDF25}" srcOrd="1" destOrd="0" presId="urn:microsoft.com/office/officeart/2005/8/layout/radial1"/>
    <dgm:cxn modelId="{426C12F1-99E5-4F42-84D3-C9F8D76E4581}" type="presOf" srcId="{C9957131-13BE-4585-9EAA-F36D46D0A618}" destId="{E00AFC32-CD5A-4971-90D5-8465C7FF2A96}" srcOrd="1" destOrd="0" presId="urn:microsoft.com/office/officeart/2005/8/layout/radial1"/>
    <dgm:cxn modelId="{90BCCCF1-2D7B-481E-BD5F-A4751F819A60}" type="presOf" srcId="{B8A8C893-BB93-49F6-B71E-632D06B01714}" destId="{8A977D7E-4191-4B72-ADC2-7E339C432030}" srcOrd="0" destOrd="0" presId="urn:microsoft.com/office/officeart/2005/8/layout/radial1"/>
    <dgm:cxn modelId="{DE787BE4-F45D-45EB-8B41-D8F3045E7A4F}" type="presParOf" srcId="{3FE722D1-DC36-4FCA-9476-0B4E77A9859F}" destId="{40C642B9-B771-4AB2-8222-8505F567BDD1}" srcOrd="0" destOrd="0" presId="urn:microsoft.com/office/officeart/2005/8/layout/radial1"/>
    <dgm:cxn modelId="{DF0C2FEC-DCEF-40DB-9B4F-4E72A0CF8F30}" type="presParOf" srcId="{3FE722D1-DC36-4FCA-9476-0B4E77A9859F}" destId="{3AC2C3FA-0C7F-4C3C-B621-92A6B1A3E598}" srcOrd="1" destOrd="0" presId="urn:microsoft.com/office/officeart/2005/8/layout/radial1"/>
    <dgm:cxn modelId="{EFE51F33-D77F-443A-B1E9-D1B8117EC16D}" type="presParOf" srcId="{3AC2C3FA-0C7F-4C3C-B621-92A6B1A3E598}" destId="{D3465271-3CC0-4DD1-87CF-81C4B0030F02}" srcOrd="0" destOrd="0" presId="urn:microsoft.com/office/officeart/2005/8/layout/radial1"/>
    <dgm:cxn modelId="{8EF8534D-09AE-403E-BA21-EBD5A44251FC}" type="presParOf" srcId="{3FE722D1-DC36-4FCA-9476-0B4E77A9859F}" destId="{D9A2FCED-16C5-487A-8D5A-D12729A1AA6D}" srcOrd="2" destOrd="0" presId="urn:microsoft.com/office/officeart/2005/8/layout/radial1"/>
    <dgm:cxn modelId="{E47CB1A0-769F-44C3-B153-A488AEFD79BF}" type="presParOf" srcId="{3FE722D1-DC36-4FCA-9476-0B4E77A9859F}" destId="{D90A7D68-DA8C-4CDA-93F3-471568CF3CA1}" srcOrd="3" destOrd="0" presId="urn:microsoft.com/office/officeart/2005/8/layout/radial1"/>
    <dgm:cxn modelId="{9E9D8F75-BFD3-4BB4-A713-EF91F2AB8058}" type="presParOf" srcId="{D90A7D68-DA8C-4CDA-93F3-471568CF3CA1}" destId="{DCCFB074-2090-4ED2-ACA5-C74CE5AFFA8A}" srcOrd="0" destOrd="0" presId="urn:microsoft.com/office/officeart/2005/8/layout/radial1"/>
    <dgm:cxn modelId="{3CB91222-985D-438E-90EE-4BD64766D097}" type="presParOf" srcId="{3FE722D1-DC36-4FCA-9476-0B4E77A9859F}" destId="{346875F6-A395-4F11-8CC8-D777092067C3}" srcOrd="4" destOrd="0" presId="urn:microsoft.com/office/officeart/2005/8/layout/radial1"/>
    <dgm:cxn modelId="{45990D77-C3BA-480C-95A8-B95514C7F600}" type="presParOf" srcId="{3FE722D1-DC36-4FCA-9476-0B4E77A9859F}" destId="{0B62309C-2828-46E6-8159-04B9E7F4EF27}" srcOrd="5" destOrd="0" presId="urn:microsoft.com/office/officeart/2005/8/layout/radial1"/>
    <dgm:cxn modelId="{D82BFEA7-E21F-4F90-9F2F-5466A468D143}" type="presParOf" srcId="{0B62309C-2828-46E6-8159-04B9E7F4EF27}" destId="{E00AFC32-CD5A-4971-90D5-8465C7FF2A96}" srcOrd="0" destOrd="0" presId="urn:microsoft.com/office/officeart/2005/8/layout/radial1"/>
    <dgm:cxn modelId="{8A78FC74-98E9-409D-96DE-8EE08F142A50}" type="presParOf" srcId="{3FE722D1-DC36-4FCA-9476-0B4E77A9859F}" destId="{8A977D7E-4191-4B72-ADC2-7E339C432030}" srcOrd="6" destOrd="0" presId="urn:microsoft.com/office/officeart/2005/8/layout/radial1"/>
    <dgm:cxn modelId="{EDFB0DD4-AD00-4AA7-8411-F57E44D8A6E9}" type="presParOf" srcId="{3FE722D1-DC36-4FCA-9476-0B4E77A9859F}" destId="{6BCCA1ED-51F6-4276-BF34-CF6654BB9422}" srcOrd="7" destOrd="0" presId="urn:microsoft.com/office/officeart/2005/8/layout/radial1"/>
    <dgm:cxn modelId="{CF762BED-6CAC-4F71-B782-73058F420CC1}" type="presParOf" srcId="{6BCCA1ED-51F6-4276-BF34-CF6654BB9422}" destId="{E8DE22C1-02AA-44FD-B568-9973506293A3}" srcOrd="0" destOrd="0" presId="urn:microsoft.com/office/officeart/2005/8/layout/radial1"/>
    <dgm:cxn modelId="{5CDF5188-4CAE-4CFF-B959-C70B8C4BC476}" type="presParOf" srcId="{3FE722D1-DC36-4FCA-9476-0B4E77A9859F}" destId="{92357EF5-DA54-4E59-A3CE-DCEF8546A296}" srcOrd="8" destOrd="0" presId="urn:microsoft.com/office/officeart/2005/8/layout/radial1"/>
    <dgm:cxn modelId="{00AF2142-DEAF-4947-8586-FC6EB04366C5}" type="presParOf" srcId="{3FE722D1-DC36-4FCA-9476-0B4E77A9859F}" destId="{096951B7-CC26-4C25-83D9-AE511492FC18}" srcOrd="9" destOrd="0" presId="urn:microsoft.com/office/officeart/2005/8/layout/radial1"/>
    <dgm:cxn modelId="{FB72BC0B-A1E3-48CE-9D24-685A116658E8}" type="presParOf" srcId="{096951B7-CC26-4C25-83D9-AE511492FC18}" destId="{3D13D40E-6A62-4647-9CAE-3DC0086BDF25}" srcOrd="0" destOrd="0" presId="urn:microsoft.com/office/officeart/2005/8/layout/radial1"/>
    <dgm:cxn modelId="{6BEACAF3-87F2-452B-88C0-5835EBA2403C}" type="presParOf" srcId="{3FE722D1-DC36-4FCA-9476-0B4E77A9859F}" destId="{2C30D9DF-73F3-4C7C-8771-D9B2B52E73C6}" srcOrd="10" destOrd="0" presId="urn:microsoft.com/office/officeart/2005/8/layout/radial1"/>
    <dgm:cxn modelId="{290FB827-6FCD-49A2-ACCA-8D5316E707C7}" type="presParOf" srcId="{3FE722D1-DC36-4FCA-9476-0B4E77A9859F}" destId="{ADA7B9F1-E501-4E5C-A48B-9EA6EDE4AF0F}" srcOrd="11" destOrd="0" presId="urn:microsoft.com/office/officeart/2005/8/layout/radial1"/>
    <dgm:cxn modelId="{3A93986C-D771-4B14-823F-9B72664A1CEF}" type="presParOf" srcId="{ADA7B9F1-E501-4E5C-A48B-9EA6EDE4AF0F}" destId="{B9899790-D0F3-4619-831F-5AC03680EF77}" srcOrd="0" destOrd="0" presId="urn:microsoft.com/office/officeart/2005/8/layout/radial1"/>
    <dgm:cxn modelId="{11C4A4C0-A94E-4FD1-90E7-E07320D62E0E}" type="presParOf" srcId="{3FE722D1-DC36-4FCA-9476-0B4E77A9859F}" destId="{83B6886A-3D2F-4528-BDB1-319259CA7CBE}" srcOrd="12" destOrd="0" presId="urn:microsoft.com/office/officeart/2005/8/layout/radial1"/>
    <dgm:cxn modelId="{66F01F3E-3F90-4561-BB14-EEADC5848043}" type="presParOf" srcId="{3FE722D1-DC36-4FCA-9476-0B4E77A9859F}" destId="{160A7768-9C67-420D-A744-72CDF19DC09F}" srcOrd="13" destOrd="0" presId="urn:microsoft.com/office/officeart/2005/8/layout/radial1"/>
    <dgm:cxn modelId="{67DDF1C1-844A-4634-8E6E-F0A358749C07}" type="presParOf" srcId="{160A7768-9C67-420D-A744-72CDF19DC09F}" destId="{8EA28737-077D-4DDF-A515-4998F02A1A07}" srcOrd="0" destOrd="0" presId="urn:microsoft.com/office/officeart/2005/8/layout/radial1"/>
    <dgm:cxn modelId="{EE9921EC-70A4-434B-A063-D8CCC500E5F0}" type="presParOf" srcId="{3FE722D1-DC36-4FCA-9476-0B4E77A9859F}" destId="{3CE15E4E-7400-4C27-92FA-C5ECA2EFA61E}" srcOrd="14"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6C04B1-1D77-48F0-AF6C-9C0806512FD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777844C5-4A9D-4E48-BC78-E5CF0FEF5930}">
      <dgm:prSet phldrT="[Texte]"/>
      <dgm:spPr>
        <a:solidFill>
          <a:srgbClr val="001871"/>
        </a:solidFill>
        <a:ln>
          <a:solidFill>
            <a:srgbClr val="001871"/>
          </a:solidFill>
        </a:ln>
      </dgm:spPr>
      <dgm:t>
        <a:bodyPr/>
        <a:lstStyle/>
        <a:p>
          <a:r>
            <a:rPr lang="fr-FR" dirty="0"/>
            <a:t>Modèle géotechnique</a:t>
          </a:r>
        </a:p>
      </dgm:t>
    </dgm:pt>
    <dgm:pt modelId="{ACD32FA6-A6EA-4142-A1BA-A5D6C1ACAAC5}" type="parTrans" cxnId="{A7582F5E-DE7D-4E08-A121-DEC0CE7B6014}">
      <dgm:prSet/>
      <dgm:spPr/>
      <dgm:t>
        <a:bodyPr/>
        <a:lstStyle/>
        <a:p>
          <a:endParaRPr lang="fr-FR"/>
        </a:p>
      </dgm:t>
    </dgm:pt>
    <dgm:pt modelId="{F1DD954F-00C8-4402-A698-6E869E889FD8}" type="sibTrans" cxnId="{A7582F5E-DE7D-4E08-A121-DEC0CE7B6014}">
      <dgm:prSet/>
      <dgm:spPr/>
      <dgm:t>
        <a:bodyPr/>
        <a:lstStyle/>
        <a:p>
          <a:endParaRPr lang="fr-FR"/>
        </a:p>
      </dgm:t>
    </dgm:pt>
    <dgm:pt modelId="{957F16DD-7863-4829-84B7-084D461E748D}">
      <dgm:prSet phldrT="[Texte]"/>
      <dgm:spPr>
        <a:solidFill>
          <a:srgbClr val="001871"/>
        </a:solidFill>
        <a:ln>
          <a:solidFill>
            <a:srgbClr val="001871"/>
          </a:solidFill>
        </a:ln>
      </dgm:spPr>
      <dgm:t>
        <a:bodyPr/>
        <a:lstStyle/>
        <a:p>
          <a:r>
            <a:rPr lang="fr-FR" dirty="0"/>
            <a:t>Conditions hydrogéologiques</a:t>
          </a:r>
        </a:p>
      </dgm:t>
    </dgm:pt>
    <dgm:pt modelId="{B91986CF-8F9F-4847-83BB-C8EDB3C6111E}" type="parTrans" cxnId="{45751878-0EB6-4DB7-8B1F-94D11E22FF19}">
      <dgm:prSet/>
      <dgm:spPr/>
      <dgm:t>
        <a:bodyPr/>
        <a:lstStyle/>
        <a:p>
          <a:endParaRPr lang="fr-FR"/>
        </a:p>
      </dgm:t>
    </dgm:pt>
    <dgm:pt modelId="{490BB27E-B27E-444F-A256-31DFCE22C252}" type="sibTrans" cxnId="{45751878-0EB6-4DB7-8B1F-94D11E22FF19}">
      <dgm:prSet/>
      <dgm:spPr/>
      <dgm:t>
        <a:bodyPr/>
        <a:lstStyle/>
        <a:p>
          <a:endParaRPr lang="fr-FR"/>
        </a:p>
      </dgm:t>
    </dgm:pt>
    <dgm:pt modelId="{C74F32A8-EF59-402B-9F7F-1D61A4C7B34F}">
      <dgm:prSet phldrT="[Texte]"/>
      <dgm:spPr>
        <a:solidFill>
          <a:schemeClr val="bg1">
            <a:lumMod val="95000"/>
            <a:alpha val="90000"/>
          </a:schemeClr>
        </a:solidFill>
        <a:ln>
          <a:solidFill>
            <a:srgbClr val="001871">
              <a:alpha val="90000"/>
            </a:srgbClr>
          </a:solidFill>
        </a:ln>
      </dgm:spPr>
      <dgm:t>
        <a:bodyPr/>
        <a:lstStyle/>
        <a:p>
          <a:pPr algn="just"/>
          <a:r>
            <a:rPr lang="fr-FR" dirty="0">
              <a:solidFill>
                <a:srgbClr val="000000"/>
              </a:solidFill>
              <a:sym typeface="Calibri"/>
            </a:rPr>
            <a:t>Définition des niveaux caractéristiques (EB, et EC)</a:t>
          </a:r>
          <a:endParaRPr lang="fr-FR" dirty="0"/>
        </a:p>
      </dgm:t>
    </dgm:pt>
    <dgm:pt modelId="{494DA951-3C1B-4CBD-8C98-11A048F82EED}" type="parTrans" cxnId="{8B3B06EA-2E73-46C5-BE87-E97F93210474}">
      <dgm:prSet/>
      <dgm:spPr/>
      <dgm:t>
        <a:bodyPr/>
        <a:lstStyle/>
        <a:p>
          <a:endParaRPr lang="fr-FR"/>
        </a:p>
      </dgm:t>
    </dgm:pt>
    <dgm:pt modelId="{DC448F5D-BD7B-4684-9E9C-8D70C03BFB95}" type="sibTrans" cxnId="{8B3B06EA-2E73-46C5-BE87-E97F93210474}">
      <dgm:prSet/>
      <dgm:spPr/>
      <dgm:t>
        <a:bodyPr/>
        <a:lstStyle/>
        <a:p>
          <a:endParaRPr lang="fr-FR"/>
        </a:p>
      </dgm:t>
    </dgm:pt>
    <dgm:pt modelId="{14E5D209-3F63-49DB-B42B-20B2B2660EA3}">
      <dgm:prSet phldrT="[Texte]"/>
      <dgm:spPr>
        <a:solidFill>
          <a:srgbClr val="001871"/>
        </a:solidFill>
        <a:ln>
          <a:solidFill>
            <a:srgbClr val="001871"/>
          </a:solidFill>
        </a:ln>
      </dgm:spPr>
      <dgm:t>
        <a:bodyPr/>
        <a:lstStyle/>
        <a:p>
          <a:r>
            <a:rPr lang="fr-FR" dirty="0"/>
            <a:t>Hypothèses de justification des semelles de butons</a:t>
          </a:r>
        </a:p>
      </dgm:t>
    </dgm:pt>
    <dgm:pt modelId="{5930CC3C-5F00-4D41-89AD-41D5CE550711}" type="parTrans" cxnId="{1A87653F-4FA8-4689-AFDB-2845F8BA572B}">
      <dgm:prSet/>
      <dgm:spPr/>
      <dgm:t>
        <a:bodyPr/>
        <a:lstStyle/>
        <a:p>
          <a:endParaRPr lang="fr-FR"/>
        </a:p>
      </dgm:t>
    </dgm:pt>
    <dgm:pt modelId="{397A7561-E40F-4DD6-8559-F18AD555BC5F}" type="sibTrans" cxnId="{1A87653F-4FA8-4689-AFDB-2845F8BA572B}">
      <dgm:prSet/>
      <dgm:spPr/>
      <dgm:t>
        <a:bodyPr/>
        <a:lstStyle/>
        <a:p>
          <a:endParaRPr lang="fr-FR"/>
        </a:p>
      </dgm:t>
    </dgm:pt>
    <dgm:pt modelId="{9E447744-ECFA-4FA9-9771-4473B623527B}">
      <dgm:prSet phldrT="[Texte]"/>
      <dgm:spPr>
        <a:solidFill>
          <a:schemeClr val="bg1">
            <a:lumMod val="95000"/>
            <a:alpha val="90000"/>
          </a:schemeClr>
        </a:solidFill>
        <a:ln>
          <a:solidFill>
            <a:srgbClr val="001871">
              <a:alpha val="90000"/>
            </a:srgbClr>
          </a:solidFill>
        </a:ln>
      </dgm:spPr>
      <dgm:t>
        <a:bodyPr/>
        <a:lstStyle/>
        <a:p>
          <a:pPr algn="l">
            <a:buSzPct val="100000"/>
            <a:buFont typeface="Arial" panose="020B0604020202020204" pitchFamily="34" charset="0"/>
            <a:buChar char="•"/>
          </a:pPr>
          <a:endParaRPr lang="fr-FR" dirty="0"/>
        </a:p>
      </dgm:t>
    </dgm:pt>
    <dgm:pt modelId="{D6D5D1E2-9795-4BCD-8716-DA71A1FF7F70}" type="parTrans" cxnId="{B3D46EFF-070A-47E1-8EF6-0218C79384B9}">
      <dgm:prSet/>
      <dgm:spPr/>
      <dgm:t>
        <a:bodyPr/>
        <a:lstStyle/>
        <a:p>
          <a:endParaRPr lang="fr-FR"/>
        </a:p>
      </dgm:t>
    </dgm:pt>
    <dgm:pt modelId="{1CA1A6C5-EF1B-4674-9B7E-4D3CB8014790}" type="sibTrans" cxnId="{B3D46EFF-070A-47E1-8EF6-0218C79384B9}">
      <dgm:prSet/>
      <dgm:spPr/>
      <dgm:t>
        <a:bodyPr/>
        <a:lstStyle/>
        <a:p>
          <a:endParaRPr lang="fr-FR"/>
        </a:p>
      </dgm:t>
    </dgm:pt>
    <dgm:pt modelId="{F3D911C6-673F-47CB-8569-64ACDC4A8948}">
      <dgm:prSet phldrT="[Texte]"/>
      <dgm:spPr>
        <a:solidFill>
          <a:schemeClr val="bg1">
            <a:lumMod val="95000"/>
            <a:alpha val="90000"/>
          </a:schemeClr>
        </a:solidFill>
        <a:ln>
          <a:solidFill>
            <a:srgbClr val="001871">
              <a:alpha val="90000"/>
            </a:srgbClr>
          </a:solidFill>
        </a:ln>
      </dgm:spPr>
      <dgm:t>
        <a:bodyPr/>
        <a:lstStyle/>
        <a:p>
          <a:pPr algn="just"/>
          <a:r>
            <a:rPr lang="fr-FR" dirty="0">
              <a:solidFill>
                <a:srgbClr val="000000"/>
              </a:solidFill>
              <a:sym typeface="Calibri"/>
            </a:rPr>
            <a:t>Définitions des moyens de mise hors d’eau (fouille générale et fouilles des semelles de buton) et impact sur les avoisinants</a:t>
          </a:r>
          <a:endParaRPr lang="fr-FR" dirty="0"/>
        </a:p>
      </dgm:t>
    </dgm:pt>
    <dgm:pt modelId="{12F1B0A6-BE2D-4BC8-A361-7A003AB9DF87}" type="parTrans" cxnId="{628B7216-7CD9-4C98-B5F9-CDB9AA5F0E98}">
      <dgm:prSet/>
      <dgm:spPr/>
      <dgm:t>
        <a:bodyPr/>
        <a:lstStyle/>
        <a:p>
          <a:endParaRPr lang="fr-FR"/>
        </a:p>
      </dgm:t>
    </dgm:pt>
    <dgm:pt modelId="{448AED0D-3679-410D-80C5-36A1CF8378D1}" type="sibTrans" cxnId="{628B7216-7CD9-4C98-B5F9-CDB9AA5F0E98}">
      <dgm:prSet/>
      <dgm:spPr/>
      <dgm:t>
        <a:bodyPr/>
        <a:lstStyle/>
        <a:p>
          <a:endParaRPr lang="fr-FR"/>
        </a:p>
      </dgm:t>
    </dgm:pt>
    <dgm:pt modelId="{D078619B-BE98-4685-B8EF-03A80FE12654}">
      <dgm:prSet phldrT="[Texte]"/>
      <dgm:spPr>
        <a:solidFill>
          <a:schemeClr val="bg1">
            <a:lumMod val="95000"/>
            <a:alpha val="90000"/>
          </a:schemeClr>
        </a:solidFill>
        <a:ln>
          <a:solidFill>
            <a:srgbClr val="001871">
              <a:alpha val="90000"/>
            </a:srgbClr>
          </a:solidFill>
        </a:ln>
      </dgm:spPr>
      <dgm:t>
        <a:bodyPr/>
        <a:lstStyle/>
        <a:p>
          <a:pPr algn="just"/>
          <a:r>
            <a:rPr lang="fr-FR" dirty="0">
              <a:solidFill>
                <a:srgbClr val="000000"/>
              </a:solidFill>
              <a:sym typeface="Calibri"/>
            </a:rPr>
            <a:t>Définitions de nécessité ou non d’un drainage vertical (max 50%)</a:t>
          </a:r>
          <a:endParaRPr lang="fr-FR" dirty="0"/>
        </a:p>
      </dgm:t>
    </dgm:pt>
    <dgm:pt modelId="{D4041845-123B-4511-B020-F08E54266637}" type="parTrans" cxnId="{F2B3359A-30D5-4670-98BA-0D0481FCABCA}">
      <dgm:prSet/>
      <dgm:spPr/>
      <dgm:t>
        <a:bodyPr/>
        <a:lstStyle/>
        <a:p>
          <a:endParaRPr lang="fr-FR"/>
        </a:p>
      </dgm:t>
    </dgm:pt>
    <dgm:pt modelId="{83C8C76A-321E-4BD8-8044-EEFC0CB0930B}" type="sibTrans" cxnId="{F2B3359A-30D5-4670-98BA-0D0481FCABCA}">
      <dgm:prSet/>
      <dgm:spPr/>
      <dgm:t>
        <a:bodyPr/>
        <a:lstStyle/>
        <a:p>
          <a:endParaRPr lang="fr-FR"/>
        </a:p>
      </dgm:t>
    </dgm:pt>
    <dgm:pt modelId="{02E1BDDD-C4D7-4A5E-970D-8AB553F7113C}">
      <dgm:prSet phldrT="[Texte]"/>
      <dgm:spPr>
        <a:solidFill>
          <a:schemeClr val="bg1">
            <a:lumMod val="95000"/>
            <a:alpha val="90000"/>
          </a:schemeClr>
        </a:solidFill>
        <a:ln>
          <a:solidFill>
            <a:srgbClr val="001871">
              <a:alpha val="90000"/>
            </a:srgbClr>
          </a:solidFill>
        </a:ln>
      </dgm:spPr>
      <dgm:t>
        <a:bodyPr/>
        <a:lstStyle/>
        <a:p>
          <a:pPr algn="just"/>
          <a:r>
            <a:rPr lang="fr-FR" dirty="0">
              <a:solidFill>
                <a:srgbClr val="000000"/>
              </a:solidFill>
              <a:sym typeface="Calibri"/>
            </a:rPr>
            <a:t>Rappel de la nécessité de barbacanes en phase provisoire</a:t>
          </a:r>
          <a:endParaRPr lang="fr-FR" dirty="0"/>
        </a:p>
      </dgm:t>
    </dgm:pt>
    <dgm:pt modelId="{8235747D-D1F9-4BA9-A6A2-EA8124CA90B5}" type="parTrans" cxnId="{D313C410-5FAB-4BB8-838F-D194D1776771}">
      <dgm:prSet/>
      <dgm:spPr/>
      <dgm:t>
        <a:bodyPr/>
        <a:lstStyle/>
        <a:p>
          <a:endParaRPr lang="fr-FR"/>
        </a:p>
      </dgm:t>
    </dgm:pt>
    <dgm:pt modelId="{CB0D44EF-95D2-49AC-8478-E9E464258048}" type="sibTrans" cxnId="{D313C410-5FAB-4BB8-838F-D194D1776771}">
      <dgm:prSet/>
      <dgm:spPr/>
      <dgm:t>
        <a:bodyPr/>
        <a:lstStyle/>
        <a:p>
          <a:endParaRPr lang="fr-FR"/>
        </a:p>
      </dgm:t>
    </dgm:pt>
    <dgm:pt modelId="{A4188556-37A7-4354-B2A4-A6C4F68DD0D5}">
      <dgm:prSet phldrT="[Texte]"/>
      <dgm:spPr>
        <a:solidFill>
          <a:schemeClr val="bg1">
            <a:lumMod val="95000"/>
            <a:alpha val="90000"/>
          </a:schemeClr>
        </a:solidFill>
        <a:ln>
          <a:solidFill>
            <a:srgbClr val="001871">
              <a:alpha val="90000"/>
            </a:srgbClr>
          </a:solidFill>
        </a:ln>
      </dgm:spPr>
      <dgm:t>
        <a:bodyPr/>
        <a:lstStyle/>
        <a:p>
          <a:pPr algn="just">
            <a:buFont typeface="Arial" panose="020B0604020202020204" pitchFamily="34" charset="0"/>
            <a:buChar char="•"/>
          </a:pPr>
          <a:r>
            <a:rPr lang="fr-FR" dirty="0">
              <a:solidFill>
                <a:srgbClr val="000000"/>
              </a:solidFill>
            </a:rPr>
            <a:t>Poids volumiques non saturés et saturés le cas échéant </a:t>
          </a:r>
        </a:p>
      </dgm:t>
    </dgm:pt>
    <dgm:pt modelId="{4F02EE3F-717C-4ED6-BA77-489F4A44E69A}" type="parTrans" cxnId="{933532C9-7C92-40E8-AEE5-3CDC77BB0DEA}">
      <dgm:prSet/>
      <dgm:spPr/>
      <dgm:t>
        <a:bodyPr/>
        <a:lstStyle/>
        <a:p>
          <a:endParaRPr lang="fr-FR"/>
        </a:p>
      </dgm:t>
    </dgm:pt>
    <dgm:pt modelId="{A203B274-E0A9-465B-BFF4-402544E74F3C}" type="sibTrans" cxnId="{933532C9-7C92-40E8-AEE5-3CDC77BB0DEA}">
      <dgm:prSet/>
      <dgm:spPr/>
      <dgm:t>
        <a:bodyPr/>
        <a:lstStyle/>
        <a:p>
          <a:endParaRPr lang="fr-FR"/>
        </a:p>
      </dgm:t>
    </dgm:pt>
    <dgm:pt modelId="{6B3A04DA-3AB7-4799-B0F9-EA28D396835D}">
      <dgm:prSet/>
      <dgm:spPr>
        <a:ln>
          <a:solidFill>
            <a:srgbClr val="001871">
              <a:alpha val="90000"/>
            </a:srgbClr>
          </a:solidFill>
        </a:ln>
      </dgm:spPr>
      <dgm:t>
        <a:bodyPr/>
        <a:lstStyle/>
        <a:p>
          <a:pPr algn="just">
            <a:buFont typeface="Arial" panose="020B0604020202020204" pitchFamily="34" charset="0"/>
            <a:buChar char="•"/>
          </a:pPr>
          <a:r>
            <a:rPr lang="fr-FR" dirty="0">
              <a:solidFill>
                <a:srgbClr val="000000"/>
              </a:solidFill>
            </a:rPr>
            <a:t>Caractéristiques de cisaillement du sol en phase transitoire (</a:t>
          </a:r>
          <a:r>
            <a:rPr lang="fr-FR" dirty="0" err="1">
              <a:solidFill>
                <a:srgbClr val="000000"/>
              </a:solidFill>
            </a:rPr>
            <a:t>c</a:t>
          </a:r>
          <a:r>
            <a:rPr lang="fr-FR" baseline="-25000" dirty="0" err="1">
              <a:solidFill>
                <a:srgbClr val="000000"/>
              </a:solidFill>
            </a:rPr>
            <a:t>trav</a:t>
          </a:r>
          <a:r>
            <a:rPr lang="fr-FR" dirty="0">
              <a:solidFill>
                <a:srgbClr val="000000"/>
              </a:solidFill>
            </a:rPr>
            <a:t>, </a:t>
          </a:r>
          <a:r>
            <a:rPr lang="fr-FR" dirty="0" err="1">
              <a:solidFill>
                <a:srgbClr val="000000"/>
              </a:solidFill>
            </a:rPr>
            <a:t>φ</a:t>
          </a:r>
          <a:r>
            <a:rPr lang="fr-FR" baseline="-25000" dirty="0" err="1">
              <a:solidFill>
                <a:srgbClr val="000000"/>
              </a:solidFill>
            </a:rPr>
            <a:t>trav</a:t>
          </a:r>
          <a:r>
            <a:rPr lang="fr-FR" dirty="0">
              <a:solidFill>
                <a:srgbClr val="000000"/>
              </a:solidFill>
            </a:rPr>
            <a:t>), données pour une durée limitée </a:t>
          </a:r>
        </a:p>
      </dgm:t>
    </dgm:pt>
    <dgm:pt modelId="{71054D1F-C470-4FFE-AD8B-71A03EB393AA}" type="parTrans" cxnId="{855138FC-9E71-452C-B950-20B08CFF3A32}">
      <dgm:prSet/>
      <dgm:spPr/>
      <dgm:t>
        <a:bodyPr/>
        <a:lstStyle/>
        <a:p>
          <a:endParaRPr lang="fr-FR"/>
        </a:p>
      </dgm:t>
    </dgm:pt>
    <dgm:pt modelId="{8A1380A8-79DA-4B11-A83A-CF36A2B3546D}" type="sibTrans" cxnId="{855138FC-9E71-452C-B950-20B08CFF3A32}">
      <dgm:prSet/>
      <dgm:spPr/>
      <dgm:t>
        <a:bodyPr/>
        <a:lstStyle/>
        <a:p>
          <a:endParaRPr lang="fr-FR"/>
        </a:p>
      </dgm:t>
    </dgm:pt>
    <dgm:pt modelId="{1173C42B-7C2D-49F9-A9AB-2972DE180E7E}">
      <dgm:prSet/>
      <dgm:spPr>
        <a:ln>
          <a:solidFill>
            <a:srgbClr val="001871">
              <a:alpha val="90000"/>
            </a:srgbClr>
          </a:solidFill>
        </a:ln>
      </dgm:spPr>
      <dgm:t>
        <a:bodyPr/>
        <a:lstStyle/>
        <a:p>
          <a:pPr algn="just">
            <a:buFont typeface="Arial" panose="020B0604020202020204" pitchFamily="34" charset="0"/>
            <a:buChar char="•"/>
          </a:pPr>
          <a:r>
            <a:rPr lang="fr-FR" dirty="0">
              <a:solidFill>
                <a:srgbClr val="000000"/>
              </a:solidFill>
            </a:rPr>
            <a:t>Caractéristiques de cisaillement du sol drainées (c’, φ’) </a:t>
          </a:r>
        </a:p>
      </dgm:t>
    </dgm:pt>
    <dgm:pt modelId="{464F0D79-C11B-4D55-AB61-5FA23441B7E5}" type="parTrans" cxnId="{9647B0C6-9CA5-40D8-978B-D62FEBF83875}">
      <dgm:prSet/>
      <dgm:spPr/>
      <dgm:t>
        <a:bodyPr/>
        <a:lstStyle/>
        <a:p>
          <a:endParaRPr lang="fr-FR"/>
        </a:p>
      </dgm:t>
    </dgm:pt>
    <dgm:pt modelId="{A1F02644-0AFC-4E9E-B50E-D342F225800F}" type="sibTrans" cxnId="{9647B0C6-9CA5-40D8-978B-D62FEBF83875}">
      <dgm:prSet/>
      <dgm:spPr/>
      <dgm:t>
        <a:bodyPr/>
        <a:lstStyle/>
        <a:p>
          <a:endParaRPr lang="fr-FR"/>
        </a:p>
      </dgm:t>
    </dgm:pt>
    <dgm:pt modelId="{9BAAEBDA-9DC9-414A-993C-BB8340D4C6AF}">
      <dgm:prSet/>
      <dgm:spPr>
        <a:ln>
          <a:solidFill>
            <a:srgbClr val="001871">
              <a:alpha val="90000"/>
            </a:srgbClr>
          </a:solidFill>
        </a:ln>
      </dgm:spPr>
      <dgm:t>
        <a:bodyPr/>
        <a:lstStyle/>
        <a:p>
          <a:pPr algn="just">
            <a:buFont typeface="Arial" panose="020B0604020202020204" pitchFamily="34" charset="0"/>
            <a:buChar char="•"/>
          </a:pPr>
          <a:r>
            <a:rPr lang="fr-FR" dirty="0">
              <a:solidFill>
                <a:srgbClr val="000000"/>
              </a:solidFill>
            </a:rPr>
            <a:t>Coefficients de poussée et de butée limites et au repos </a:t>
          </a:r>
        </a:p>
      </dgm:t>
    </dgm:pt>
    <dgm:pt modelId="{864E8AB6-DE33-4B08-A03A-E4A52CBEAA90}" type="parTrans" cxnId="{DB36C7D9-4984-4AC0-A304-395CBD16C1D6}">
      <dgm:prSet/>
      <dgm:spPr/>
      <dgm:t>
        <a:bodyPr/>
        <a:lstStyle/>
        <a:p>
          <a:endParaRPr lang="fr-FR"/>
        </a:p>
      </dgm:t>
    </dgm:pt>
    <dgm:pt modelId="{FB6F8E93-C653-46E5-9744-E3A0D62988DE}" type="sibTrans" cxnId="{DB36C7D9-4984-4AC0-A304-395CBD16C1D6}">
      <dgm:prSet/>
      <dgm:spPr/>
      <dgm:t>
        <a:bodyPr/>
        <a:lstStyle/>
        <a:p>
          <a:endParaRPr lang="fr-FR"/>
        </a:p>
      </dgm:t>
    </dgm:pt>
    <dgm:pt modelId="{435D2B7D-53EC-416D-910C-920DB7773139}">
      <dgm:prSet/>
      <dgm:spPr>
        <a:ln>
          <a:solidFill>
            <a:srgbClr val="001871">
              <a:alpha val="90000"/>
            </a:srgbClr>
          </a:solidFill>
        </a:ln>
      </dgm:spPr>
      <dgm:t>
        <a:bodyPr/>
        <a:lstStyle/>
        <a:p>
          <a:pPr algn="just">
            <a:buFont typeface="Arial" panose="020B0604020202020204" pitchFamily="34" charset="0"/>
            <a:buChar char="•"/>
          </a:pPr>
          <a:r>
            <a:rPr lang="fr-FR" dirty="0">
              <a:solidFill>
                <a:srgbClr val="000000"/>
              </a:solidFill>
            </a:rPr>
            <a:t>Inclinaison des résultantes de poussée et de butée</a:t>
          </a:r>
        </a:p>
      </dgm:t>
    </dgm:pt>
    <dgm:pt modelId="{B065EF7F-6B5C-4DAE-AC33-55F14CCB6619}" type="parTrans" cxnId="{8F8A5D36-475B-43E6-9245-4CA2C24335D1}">
      <dgm:prSet/>
      <dgm:spPr/>
      <dgm:t>
        <a:bodyPr/>
        <a:lstStyle/>
        <a:p>
          <a:endParaRPr lang="fr-FR"/>
        </a:p>
      </dgm:t>
    </dgm:pt>
    <dgm:pt modelId="{E889E7CF-6B5E-409A-B7AE-39363B29B8CC}" type="sibTrans" cxnId="{8F8A5D36-475B-43E6-9245-4CA2C24335D1}">
      <dgm:prSet/>
      <dgm:spPr/>
      <dgm:t>
        <a:bodyPr/>
        <a:lstStyle/>
        <a:p>
          <a:endParaRPr lang="fr-FR"/>
        </a:p>
      </dgm:t>
    </dgm:pt>
    <dgm:pt modelId="{34DEFE69-7393-41E7-B8F1-4DE268D4D395}">
      <dgm:prSet phldrT="[Texte]"/>
      <dgm:spPr>
        <a:solidFill>
          <a:schemeClr val="bg1">
            <a:lumMod val="95000"/>
            <a:alpha val="90000"/>
          </a:schemeClr>
        </a:solidFill>
        <a:ln>
          <a:solidFill>
            <a:srgbClr val="001871">
              <a:alpha val="90000"/>
            </a:srgbClr>
          </a:solidFill>
        </a:ln>
      </dgm:spPr>
      <dgm:t>
        <a:bodyPr/>
        <a:lstStyle/>
        <a:p>
          <a:pPr algn="just">
            <a:buFont typeface="Arial" panose="020B0604020202020204" pitchFamily="34" charset="0"/>
            <a:buChar char="•"/>
          </a:pPr>
          <a:r>
            <a:rPr lang="fr-FR" dirty="0">
              <a:solidFill>
                <a:srgbClr val="000000"/>
              </a:solidFill>
            </a:rPr>
            <a:t>Pression limite équivalente </a:t>
          </a:r>
          <a:r>
            <a:rPr lang="fr-FR" dirty="0" err="1">
              <a:solidFill>
                <a:srgbClr val="000000"/>
              </a:solidFill>
            </a:rPr>
            <a:t>P</a:t>
          </a:r>
          <a:r>
            <a:rPr lang="fr-FR" baseline="-25000" dirty="0" err="1">
              <a:solidFill>
                <a:srgbClr val="000000"/>
              </a:solidFill>
            </a:rPr>
            <a:t>le</a:t>
          </a:r>
          <a:r>
            <a:rPr lang="fr-FR" dirty="0">
              <a:solidFill>
                <a:srgbClr val="000000"/>
              </a:solidFill>
            </a:rPr>
            <a:t>* et/ou résistance de pointe équivalente </a:t>
          </a:r>
          <a:r>
            <a:rPr lang="fr-FR" dirty="0" err="1">
              <a:solidFill>
                <a:srgbClr val="000000"/>
              </a:solidFill>
            </a:rPr>
            <a:t>q</a:t>
          </a:r>
          <a:r>
            <a:rPr lang="fr-FR" baseline="-25000" dirty="0" err="1">
              <a:solidFill>
                <a:srgbClr val="000000"/>
              </a:solidFill>
            </a:rPr>
            <a:t>ce</a:t>
          </a:r>
          <a:r>
            <a:rPr lang="fr-FR" dirty="0">
              <a:solidFill>
                <a:srgbClr val="000000"/>
              </a:solidFill>
            </a:rPr>
            <a:t>, à chaque niveau de fond de fouille transitoire ou définitif </a:t>
          </a:r>
        </a:p>
      </dgm:t>
    </dgm:pt>
    <dgm:pt modelId="{E09046A0-C36F-4D08-9C04-7D855DA05C0C}" type="parTrans" cxnId="{1A804025-CE0A-4FBD-9FD6-FC57E3A04982}">
      <dgm:prSet/>
      <dgm:spPr/>
      <dgm:t>
        <a:bodyPr/>
        <a:lstStyle/>
        <a:p>
          <a:endParaRPr lang="fr-FR"/>
        </a:p>
      </dgm:t>
    </dgm:pt>
    <dgm:pt modelId="{7027EF59-F4B4-4811-9E2B-46B01293D7D2}" type="sibTrans" cxnId="{1A804025-CE0A-4FBD-9FD6-FC57E3A04982}">
      <dgm:prSet/>
      <dgm:spPr/>
      <dgm:t>
        <a:bodyPr/>
        <a:lstStyle/>
        <a:p>
          <a:endParaRPr lang="fr-FR"/>
        </a:p>
      </dgm:t>
    </dgm:pt>
    <dgm:pt modelId="{9F1174D3-A963-444C-8B97-5D4E9BCE9A4D}">
      <dgm:prSet/>
      <dgm:spPr>
        <a:ln>
          <a:solidFill>
            <a:srgbClr val="001871">
              <a:alpha val="90000"/>
            </a:srgbClr>
          </a:solidFill>
        </a:ln>
      </dgm:spPr>
      <dgm:t>
        <a:bodyPr/>
        <a:lstStyle/>
        <a:p>
          <a:pPr algn="just">
            <a:buFont typeface="Arial" panose="020B0604020202020204" pitchFamily="34" charset="0"/>
            <a:buChar char="•"/>
          </a:pPr>
          <a:r>
            <a:rPr lang="fr-FR" dirty="0">
              <a:solidFill>
                <a:srgbClr val="000000"/>
              </a:solidFill>
            </a:rPr>
            <a:t>Caractéristiques de déformabilité associées, soit module pressiométrique Ménard E</a:t>
          </a:r>
          <a:r>
            <a:rPr lang="fr-FR" baseline="-25000" dirty="0">
              <a:solidFill>
                <a:srgbClr val="000000"/>
              </a:solidFill>
            </a:rPr>
            <a:t>M</a:t>
          </a:r>
          <a:r>
            <a:rPr lang="fr-FR" dirty="0">
              <a:solidFill>
                <a:srgbClr val="000000"/>
              </a:solidFill>
            </a:rPr>
            <a:t> et coefficient rhéologique α, soit le module d’Young E</a:t>
          </a:r>
          <a:r>
            <a:rPr lang="fr-FR" baseline="-25000" dirty="0">
              <a:solidFill>
                <a:srgbClr val="000000"/>
              </a:solidFill>
            </a:rPr>
            <a:t>Y</a:t>
          </a:r>
          <a:endParaRPr lang="fr-FR" dirty="0">
            <a:solidFill>
              <a:srgbClr val="000000"/>
            </a:solidFill>
          </a:endParaRPr>
        </a:p>
      </dgm:t>
    </dgm:pt>
    <dgm:pt modelId="{77707F94-8800-4AE2-AE4C-720BC01CB9AF}" type="parTrans" cxnId="{A9B7372B-D8D3-4E88-A059-75413C51CE32}">
      <dgm:prSet/>
      <dgm:spPr/>
      <dgm:t>
        <a:bodyPr/>
        <a:lstStyle/>
        <a:p>
          <a:endParaRPr lang="fr-FR"/>
        </a:p>
      </dgm:t>
    </dgm:pt>
    <dgm:pt modelId="{82056B8C-9BD7-4C97-9E41-7A01132D8D50}" type="sibTrans" cxnId="{A9B7372B-D8D3-4E88-A059-75413C51CE32}">
      <dgm:prSet/>
      <dgm:spPr/>
      <dgm:t>
        <a:bodyPr/>
        <a:lstStyle/>
        <a:p>
          <a:endParaRPr lang="fr-FR"/>
        </a:p>
      </dgm:t>
    </dgm:pt>
    <dgm:pt modelId="{A1D809AD-3E36-4E78-842A-69E912CFA663}" type="pres">
      <dgm:prSet presAssocID="{216C04B1-1D77-48F0-AF6C-9C0806512FD8}" presName="Name0" presStyleCnt="0">
        <dgm:presLayoutVars>
          <dgm:dir/>
          <dgm:animLvl val="lvl"/>
          <dgm:resizeHandles val="exact"/>
        </dgm:presLayoutVars>
      </dgm:prSet>
      <dgm:spPr/>
    </dgm:pt>
    <dgm:pt modelId="{EDD4625E-C216-4C52-B252-F1FAA59310C3}" type="pres">
      <dgm:prSet presAssocID="{777844C5-4A9D-4E48-BC78-E5CF0FEF5930}" presName="composite" presStyleCnt="0"/>
      <dgm:spPr/>
    </dgm:pt>
    <dgm:pt modelId="{649D2211-97AB-4741-AC32-97F56C51430B}" type="pres">
      <dgm:prSet presAssocID="{777844C5-4A9D-4E48-BC78-E5CF0FEF5930}" presName="parTx" presStyleLbl="alignNode1" presStyleIdx="0" presStyleCnt="3">
        <dgm:presLayoutVars>
          <dgm:chMax val="0"/>
          <dgm:chPref val="0"/>
          <dgm:bulletEnabled val="1"/>
        </dgm:presLayoutVars>
      </dgm:prSet>
      <dgm:spPr/>
    </dgm:pt>
    <dgm:pt modelId="{4CB1A3A9-9239-4A51-9ECA-39CA2499ED7E}" type="pres">
      <dgm:prSet presAssocID="{777844C5-4A9D-4E48-BC78-E5CF0FEF5930}" presName="desTx" presStyleLbl="alignAccFollowNode1" presStyleIdx="0" presStyleCnt="3">
        <dgm:presLayoutVars>
          <dgm:bulletEnabled val="1"/>
        </dgm:presLayoutVars>
      </dgm:prSet>
      <dgm:spPr/>
    </dgm:pt>
    <dgm:pt modelId="{69C1860E-87C3-4555-A9DA-AD4014D727BC}" type="pres">
      <dgm:prSet presAssocID="{F1DD954F-00C8-4402-A698-6E869E889FD8}" presName="space" presStyleCnt="0"/>
      <dgm:spPr/>
    </dgm:pt>
    <dgm:pt modelId="{D784F58C-738E-47C5-8E20-54F6CA3258D8}" type="pres">
      <dgm:prSet presAssocID="{957F16DD-7863-4829-84B7-084D461E748D}" presName="composite" presStyleCnt="0"/>
      <dgm:spPr/>
    </dgm:pt>
    <dgm:pt modelId="{48DD59E8-882B-43A3-8FFD-1E622C3C94AA}" type="pres">
      <dgm:prSet presAssocID="{957F16DD-7863-4829-84B7-084D461E748D}" presName="parTx" presStyleLbl="alignNode1" presStyleIdx="1" presStyleCnt="3" custScaleX="181438">
        <dgm:presLayoutVars>
          <dgm:chMax val="0"/>
          <dgm:chPref val="0"/>
          <dgm:bulletEnabled val="1"/>
        </dgm:presLayoutVars>
      </dgm:prSet>
      <dgm:spPr/>
    </dgm:pt>
    <dgm:pt modelId="{D3C4A37C-DA51-40D6-B09B-F663CF5CFFAA}" type="pres">
      <dgm:prSet presAssocID="{957F16DD-7863-4829-84B7-084D461E748D}" presName="desTx" presStyleLbl="alignAccFollowNode1" presStyleIdx="1" presStyleCnt="3" custScaleX="180331">
        <dgm:presLayoutVars>
          <dgm:bulletEnabled val="1"/>
        </dgm:presLayoutVars>
      </dgm:prSet>
      <dgm:spPr/>
    </dgm:pt>
    <dgm:pt modelId="{F381E0E4-4134-4B22-A491-F909862DA8DA}" type="pres">
      <dgm:prSet presAssocID="{490BB27E-B27E-444F-A256-31DFCE22C252}" presName="space" presStyleCnt="0"/>
      <dgm:spPr/>
    </dgm:pt>
    <dgm:pt modelId="{69724A22-B398-46E3-AE1E-656D6015048E}" type="pres">
      <dgm:prSet presAssocID="{14E5D209-3F63-49DB-B42B-20B2B2660EA3}" presName="composite" presStyleCnt="0"/>
      <dgm:spPr/>
    </dgm:pt>
    <dgm:pt modelId="{FAFC19B6-3F1F-4C25-BA19-5E15C8D94C23}" type="pres">
      <dgm:prSet presAssocID="{14E5D209-3F63-49DB-B42B-20B2B2660EA3}" presName="parTx" presStyleLbl="alignNode1" presStyleIdx="2" presStyleCnt="3">
        <dgm:presLayoutVars>
          <dgm:chMax val="0"/>
          <dgm:chPref val="0"/>
          <dgm:bulletEnabled val="1"/>
        </dgm:presLayoutVars>
      </dgm:prSet>
      <dgm:spPr/>
    </dgm:pt>
    <dgm:pt modelId="{305AB44D-B0BB-4F97-836D-39F7CB19555A}" type="pres">
      <dgm:prSet presAssocID="{14E5D209-3F63-49DB-B42B-20B2B2660EA3}" presName="desTx" presStyleLbl="alignAccFollowNode1" presStyleIdx="2" presStyleCnt="3">
        <dgm:presLayoutVars>
          <dgm:bulletEnabled val="1"/>
        </dgm:presLayoutVars>
      </dgm:prSet>
      <dgm:spPr/>
    </dgm:pt>
  </dgm:ptLst>
  <dgm:cxnLst>
    <dgm:cxn modelId="{40A0930B-39AC-4C4E-82FF-0D95E9391C95}" type="presOf" srcId="{9E447744-ECFA-4FA9-9771-4473B623527B}" destId="{4CB1A3A9-9239-4A51-9ECA-39CA2499ED7E}" srcOrd="0" destOrd="5" presId="urn:microsoft.com/office/officeart/2005/8/layout/hList1"/>
    <dgm:cxn modelId="{D313C410-5FAB-4BB8-838F-D194D1776771}" srcId="{957F16DD-7863-4829-84B7-084D461E748D}" destId="{02E1BDDD-C4D7-4A5E-970D-8AB553F7113C}" srcOrd="3" destOrd="0" parTransId="{8235747D-D1F9-4BA9-A6A2-EA8124CA90B5}" sibTransId="{CB0D44EF-95D2-49AC-8478-E9E464258048}"/>
    <dgm:cxn modelId="{628B7216-7CD9-4C98-B5F9-CDB9AA5F0E98}" srcId="{957F16DD-7863-4829-84B7-084D461E748D}" destId="{F3D911C6-673F-47CB-8569-64ACDC4A8948}" srcOrd="1" destOrd="0" parTransId="{12F1B0A6-BE2D-4BC8-A361-7A003AB9DF87}" sibTransId="{448AED0D-3679-410D-80C5-36A1CF8378D1}"/>
    <dgm:cxn modelId="{A4BFDD19-A0A6-48BE-A014-2E70373DE59B}" type="presOf" srcId="{D078619B-BE98-4685-B8EF-03A80FE12654}" destId="{D3C4A37C-DA51-40D6-B09B-F663CF5CFFAA}" srcOrd="0" destOrd="2" presId="urn:microsoft.com/office/officeart/2005/8/layout/hList1"/>
    <dgm:cxn modelId="{1A804025-CE0A-4FBD-9FD6-FC57E3A04982}" srcId="{14E5D209-3F63-49DB-B42B-20B2B2660EA3}" destId="{34DEFE69-7393-41E7-B8F1-4DE268D4D395}" srcOrd="0" destOrd="0" parTransId="{E09046A0-C36F-4D08-9C04-7D855DA05C0C}" sibTransId="{7027EF59-F4B4-4811-9E2B-46B01293D7D2}"/>
    <dgm:cxn modelId="{24786E26-0D8C-4BAB-B175-A03A7941AECD}" type="presOf" srcId="{02E1BDDD-C4D7-4A5E-970D-8AB553F7113C}" destId="{D3C4A37C-DA51-40D6-B09B-F663CF5CFFAA}" srcOrd="0" destOrd="3" presId="urn:microsoft.com/office/officeart/2005/8/layout/hList1"/>
    <dgm:cxn modelId="{A9B7372B-D8D3-4E88-A059-75413C51CE32}" srcId="{14E5D209-3F63-49DB-B42B-20B2B2660EA3}" destId="{9F1174D3-A963-444C-8B97-5D4E9BCE9A4D}" srcOrd="1" destOrd="0" parTransId="{77707F94-8800-4AE2-AE4C-720BC01CB9AF}" sibTransId="{82056B8C-9BD7-4C97-9E41-7A01132D8D50}"/>
    <dgm:cxn modelId="{8F8A5D36-475B-43E6-9245-4CA2C24335D1}" srcId="{777844C5-4A9D-4E48-BC78-E5CF0FEF5930}" destId="{435D2B7D-53EC-416D-910C-920DB7773139}" srcOrd="4" destOrd="0" parTransId="{B065EF7F-6B5C-4DAE-AC33-55F14CCB6619}" sibTransId="{E889E7CF-6B5E-409A-B7AE-39363B29B8CC}"/>
    <dgm:cxn modelId="{1A87653F-4FA8-4689-AFDB-2845F8BA572B}" srcId="{216C04B1-1D77-48F0-AF6C-9C0806512FD8}" destId="{14E5D209-3F63-49DB-B42B-20B2B2660EA3}" srcOrd="2" destOrd="0" parTransId="{5930CC3C-5F00-4D41-89AD-41D5CE550711}" sibTransId="{397A7561-E40F-4DD6-8559-F18AD555BC5F}"/>
    <dgm:cxn modelId="{B4271140-487B-43E7-A98C-D459A5A114E2}" type="presOf" srcId="{216C04B1-1D77-48F0-AF6C-9C0806512FD8}" destId="{A1D809AD-3E36-4E78-842A-69E912CFA663}" srcOrd="0" destOrd="0" presId="urn:microsoft.com/office/officeart/2005/8/layout/hList1"/>
    <dgm:cxn modelId="{A7582F5E-DE7D-4E08-A121-DEC0CE7B6014}" srcId="{216C04B1-1D77-48F0-AF6C-9C0806512FD8}" destId="{777844C5-4A9D-4E48-BC78-E5CF0FEF5930}" srcOrd="0" destOrd="0" parTransId="{ACD32FA6-A6EA-4142-A1BA-A5D6C1ACAAC5}" sibTransId="{F1DD954F-00C8-4402-A698-6E869E889FD8}"/>
    <dgm:cxn modelId="{C168CA61-2B35-4626-9C5B-44A89C4170B6}" type="presOf" srcId="{F3D911C6-673F-47CB-8569-64ACDC4A8948}" destId="{D3C4A37C-DA51-40D6-B09B-F663CF5CFFAA}" srcOrd="0" destOrd="1" presId="urn:microsoft.com/office/officeart/2005/8/layout/hList1"/>
    <dgm:cxn modelId="{44BD9249-836A-42E2-8A7D-7084B41D7AC5}" type="presOf" srcId="{777844C5-4A9D-4E48-BC78-E5CF0FEF5930}" destId="{649D2211-97AB-4741-AC32-97F56C51430B}" srcOrd="0" destOrd="0" presId="urn:microsoft.com/office/officeart/2005/8/layout/hList1"/>
    <dgm:cxn modelId="{45751878-0EB6-4DB7-8B1F-94D11E22FF19}" srcId="{216C04B1-1D77-48F0-AF6C-9C0806512FD8}" destId="{957F16DD-7863-4829-84B7-084D461E748D}" srcOrd="1" destOrd="0" parTransId="{B91986CF-8F9F-4847-83BB-C8EDB3C6111E}" sibTransId="{490BB27E-B27E-444F-A256-31DFCE22C252}"/>
    <dgm:cxn modelId="{DC31227A-0ED5-42E3-84B7-AAC0E3BA033D}" type="presOf" srcId="{1173C42B-7C2D-49F9-A9AB-2972DE180E7E}" destId="{4CB1A3A9-9239-4A51-9ECA-39CA2499ED7E}" srcOrd="0" destOrd="2" presId="urn:microsoft.com/office/officeart/2005/8/layout/hList1"/>
    <dgm:cxn modelId="{6D706898-E965-4A2C-A83A-611F92EA6FBD}" type="presOf" srcId="{C74F32A8-EF59-402B-9F7F-1D61A4C7B34F}" destId="{D3C4A37C-DA51-40D6-B09B-F663CF5CFFAA}" srcOrd="0" destOrd="0" presId="urn:microsoft.com/office/officeart/2005/8/layout/hList1"/>
    <dgm:cxn modelId="{F2B3359A-30D5-4670-98BA-0D0481FCABCA}" srcId="{957F16DD-7863-4829-84B7-084D461E748D}" destId="{D078619B-BE98-4685-B8EF-03A80FE12654}" srcOrd="2" destOrd="0" parTransId="{D4041845-123B-4511-B020-F08E54266637}" sibTransId="{83C8C76A-321E-4BD8-8044-EEFC0CB0930B}"/>
    <dgm:cxn modelId="{9647B0C6-9CA5-40D8-978B-D62FEBF83875}" srcId="{777844C5-4A9D-4E48-BC78-E5CF0FEF5930}" destId="{1173C42B-7C2D-49F9-A9AB-2972DE180E7E}" srcOrd="2" destOrd="0" parTransId="{464F0D79-C11B-4D55-AB61-5FA23441B7E5}" sibTransId="{A1F02644-0AFC-4E9E-B50E-D342F225800F}"/>
    <dgm:cxn modelId="{933532C9-7C92-40E8-AEE5-3CDC77BB0DEA}" srcId="{777844C5-4A9D-4E48-BC78-E5CF0FEF5930}" destId="{A4188556-37A7-4354-B2A4-A6C4F68DD0D5}" srcOrd="0" destOrd="0" parTransId="{4F02EE3F-717C-4ED6-BA77-489F4A44E69A}" sibTransId="{A203B274-E0A9-465B-BFF4-402544E74F3C}"/>
    <dgm:cxn modelId="{C27FCCCA-B18C-4908-AB84-9E0B20C53EF3}" type="presOf" srcId="{957F16DD-7863-4829-84B7-084D461E748D}" destId="{48DD59E8-882B-43A3-8FFD-1E622C3C94AA}" srcOrd="0" destOrd="0" presId="urn:microsoft.com/office/officeart/2005/8/layout/hList1"/>
    <dgm:cxn modelId="{3F52CFCF-7826-4A82-BA24-AF318EC367FC}" type="presOf" srcId="{9F1174D3-A963-444C-8B97-5D4E9BCE9A4D}" destId="{305AB44D-B0BB-4F97-836D-39F7CB19555A}" srcOrd="0" destOrd="1" presId="urn:microsoft.com/office/officeart/2005/8/layout/hList1"/>
    <dgm:cxn modelId="{3296B4D7-F6B0-46B4-B7F6-224491D5B4A0}" type="presOf" srcId="{A4188556-37A7-4354-B2A4-A6C4F68DD0D5}" destId="{4CB1A3A9-9239-4A51-9ECA-39CA2499ED7E}" srcOrd="0" destOrd="0" presId="urn:microsoft.com/office/officeart/2005/8/layout/hList1"/>
    <dgm:cxn modelId="{DB36C7D9-4984-4AC0-A304-395CBD16C1D6}" srcId="{777844C5-4A9D-4E48-BC78-E5CF0FEF5930}" destId="{9BAAEBDA-9DC9-414A-993C-BB8340D4C6AF}" srcOrd="3" destOrd="0" parTransId="{864E8AB6-DE33-4B08-A03A-E4A52CBEAA90}" sibTransId="{FB6F8E93-C653-46E5-9744-E3A0D62988DE}"/>
    <dgm:cxn modelId="{1EEA8BDE-17E5-4CF4-B604-01A1BE856BD8}" type="presOf" srcId="{9BAAEBDA-9DC9-414A-993C-BB8340D4C6AF}" destId="{4CB1A3A9-9239-4A51-9ECA-39CA2499ED7E}" srcOrd="0" destOrd="3" presId="urn:microsoft.com/office/officeart/2005/8/layout/hList1"/>
    <dgm:cxn modelId="{C9C393E3-3001-4022-85C8-4B898CB48BA7}" type="presOf" srcId="{34DEFE69-7393-41E7-B8F1-4DE268D4D395}" destId="{305AB44D-B0BB-4F97-836D-39F7CB19555A}" srcOrd="0" destOrd="0" presId="urn:microsoft.com/office/officeart/2005/8/layout/hList1"/>
    <dgm:cxn modelId="{452AA7E6-65AE-408B-87ED-6DDFEA85D119}" type="presOf" srcId="{14E5D209-3F63-49DB-B42B-20B2B2660EA3}" destId="{FAFC19B6-3F1F-4C25-BA19-5E15C8D94C23}" srcOrd="0" destOrd="0" presId="urn:microsoft.com/office/officeart/2005/8/layout/hList1"/>
    <dgm:cxn modelId="{8B3B06EA-2E73-46C5-BE87-E97F93210474}" srcId="{957F16DD-7863-4829-84B7-084D461E748D}" destId="{C74F32A8-EF59-402B-9F7F-1D61A4C7B34F}" srcOrd="0" destOrd="0" parTransId="{494DA951-3C1B-4CBD-8C98-11A048F82EED}" sibTransId="{DC448F5D-BD7B-4684-9E9C-8D70C03BFB95}"/>
    <dgm:cxn modelId="{E2013EEA-71C5-4D5B-8EDD-9FFD4C241A78}" type="presOf" srcId="{435D2B7D-53EC-416D-910C-920DB7773139}" destId="{4CB1A3A9-9239-4A51-9ECA-39CA2499ED7E}" srcOrd="0" destOrd="4" presId="urn:microsoft.com/office/officeart/2005/8/layout/hList1"/>
    <dgm:cxn modelId="{AA34F7F0-5A31-4A11-9959-C19E0D314950}" type="presOf" srcId="{6B3A04DA-3AB7-4799-B0F9-EA28D396835D}" destId="{4CB1A3A9-9239-4A51-9ECA-39CA2499ED7E}" srcOrd="0" destOrd="1" presId="urn:microsoft.com/office/officeart/2005/8/layout/hList1"/>
    <dgm:cxn modelId="{855138FC-9E71-452C-B950-20B08CFF3A32}" srcId="{777844C5-4A9D-4E48-BC78-E5CF0FEF5930}" destId="{6B3A04DA-3AB7-4799-B0F9-EA28D396835D}" srcOrd="1" destOrd="0" parTransId="{71054D1F-C470-4FFE-AD8B-71A03EB393AA}" sibTransId="{8A1380A8-79DA-4B11-A83A-CF36A2B3546D}"/>
    <dgm:cxn modelId="{B3D46EFF-070A-47E1-8EF6-0218C79384B9}" srcId="{777844C5-4A9D-4E48-BC78-E5CF0FEF5930}" destId="{9E447744-ECFA-4FA9-9771-4473B623527B}" srcOrd="5" destOrd="0" parTransId="{D6D5D1E2-9795-4BCD-8716-DA71A1FF7F70}" sibTransId="{1CA1A6C5-EF1B-4674-9B7E-4D3CB8014790}"/>
    <dgm:cxn modelId="{C55D567D-DD6F-4B39-BDAE-F392B659784D}" type="presParOf" srcId="{A1D809AD-3E36-4E78-842A-69E912CFA663}" destId="{EDD4625E-C216-4C52-B252-F1FAA59310C3}" srcOrd="0" destOrd="0" presId="urn:microsoft.com/office/officeart/2005/8/layout/hList1"/>
    <dgm:cxn modelId="{BE8AC9D3-007D-4861-A4EF-7A2F80FC6855}" type="presParOf" srcId="{EDD4625E-C216-4C52-B252-F1FAA59310C3}" destId="{649D2211-97AB-4741-AC32-97F56C51430B}" srcOrd="0" destOrd="0" presId="urn:microsoft.com/office/officeart/2005/8/layout/hList1"/>
    <dgm:cxn modelId="{92603B82-7FC3-4DE3-AD83-75B12728791F}" type="presParOf" srcId="{EDD4625E-C216-4C52-B252-F1FAA59310C3}" destId="{4CB1A3A9-9239-4A51-9ECA-39CA2499ED7E}" srcOrd="1" destOrd="0" presId="urn:microsoft.com/office/officeart/2005/8/layout/hList1"/>
    <dgm:cxn modelId="{0F38314B-D9D0-43CF-B334-E54B20236965}" type="presParOf" srcId="{A1D809AD-3E36-4E78-842A-69E912CFA663}" destId="{69C1860E-87C3-4555-A9DA-AD4014D727BC}" srcOrd="1" destOrd="0" presId="urn:microsoft.com/office/officeart/2005/8/layout/hList1"/>
    <dgm:cxn modelId="{5DCF6107-5B83-4684-9236-F8B0F1FD5BA4}" type="presParOf" srcId="{A1D809AD-3E36-4E78-842A-69E912CFA663}" destId="{D784F58C-738E-47C5-8E20-54F6CA3258D8}" srcOrd="2" destOrd="0" presId="urn:microsoft.com/office/officeart/2005/8/layout/hList1"/>
    <dgm:cxn modelId="{658F3BDF-7D44-42E2-A065-DC1DE2FC06EC}" type="presParOf" srcId="{D784F58C-738E-47C5-8E20-54F6CA3258D8}" destId="{48DD59E8-882B-43A3-8FFD-1E622C3C94AA}" srcOrd="0" destOrd="0" presId="urn:microsoft.com/office/officeart/2005/8/layout/hList1"/>
    <dgm:cxn modelId="{163D3F19-F333-4BCD-A4E4-10338110AFE8}" type="presParOf" srcId="{D784F58C-738E-47C5-8E20-54F6CA3258D8}" destId="{D3C4A37C-DA51-40D6-B09B-F663CF5CFFAA}" srcOrd="1" destOrd="0" presId="urn:microsoft.com/office/officeart/2005/8/layout/hList1"/>
    <dgm:cxn modelId="{0EAD5B64-D435-432C-8009-0FCB552FE063}" type="presParOf" srcId="{A1D809AD-3E36-4E78-842A-69E912CFA663}" destId="{F381E0E4-4134-4B22-A491-F909862DA8DA}" srcOrd="3" destOrd="0" presId="urn:microsoft.com/office/officeart/2005/8/layout/hList1"/>
    <dgm:cxn modelId="{68E3821E-093D-486F-BCDE-754862A18745}" type="presParOf" srcId="{A1D809AD-3E36-4E78-842A-69E912CFA663}" destId="{69724A22-B398-46E3-AE1E-656D6015048E}" srcOrd="4" destOrd="0" presId="urn:microsoft.com/office/officeart/2005/8/layout/hList1"/>
    <dgm:cxn modelId="{120CF546-50B2-441C-86A6-41E36277CC92}" type="presParOf" srcId="{69724A22-B398-46E3-AE1E-656D6015048E}" destId="{FAFC19B6-3F1F-4C25-BA19-5E15C8D94C23}" srcOrd="0" destOrd="0" presId="urn:microsoft.com/office/officeart/2005/8/layout/hList1"/>
    <dgm:cxn modelId="{CF86ADBB-303A-4254-B091-EA15323F35C3}" type="presParOf" srcId="{69724A22-B398-46E3-AE1E-656D6015048E}" destId="{305AB44D-B0BB-4F97-836D-39F7CB19555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C44892-CC55-4CDB-B38B-59B3B633FD6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7E91755D-71DC-4FBC-8836-19B20EBE4573}">
      <dgm:prSet phldrT="[Texte]" custT="1"/>
      <dgm:spPr>
        <a:solidFill>
          <a:srgbClr val="001871"/>
        </a:solidFill>
        <a:ln>
          <a:solidFill>
            <a:srgbClr val="001871"/>
          </a:solidFill>
        </a:ln>
      </dgm:spPr>
      <dgm:t>
        <a:bodyPr/>
        <a:lstStyle/>
        <a:p>
          <a:r>
            <a:rPr lang="fr-FR" sz="3200" dirty="0"/>
            <a:t>Evaluation du niveau de sollicitations en phase transitoire et définitive</a:t>
          </a:r>
        </a:p>
      </dgm:t>
    </dgm:pt>
    <dgm:pt modelId="{2A7E0693-C845-4BEB-A448-EA38CA163883}" type="parTrans" cxnId="{980B0AC2-AD94-44D3-99E4-D575AFCEE786}">
      <dgm:prSet/>
      <dgm:spPr/>
      <dgm:t>
        <a:bodyPr/>
        <a:lstStyle/>
        <a:p>
          <a:endParaRPr lang="fr-FR"/>
        </a:p>
      </dgm:t>
    </dgm:pt>
    <dgm:pt modelId="{D89F1415-A97F-4633-AF5B-9FC2FE84822C}" type="sibTrans" cxnId="{980B0AC2-AD94-44D3-99E4-D575AFCEE786}">
      <dgm:prSet/>
      <dgm:spPr/>
      <dgm:t>
        <a:bodyPr/>
        <a:lstStyle/>
        <a:p>
          <a:endParaRPr lang="fr-FR"/>
        </a:p>
      </dgm:t>
    </dgm:pt>
    <dgm:pt modelId="{28D46C61-C596-497D-87E8-17B0AE359E0D}">
      <dgm:prSet phldrT="[Texte]" custT="1"/>
      <dgm:spPr>
        <a:solidFill>
          <a:schemeClr val="bg1">
            <a:lumMod val="95000"/>
            <a:alpha val="90000"/>
          </a:schemeClr>
        </a:solidFill>
        <a:ln>
          <a:solidFill>
            <a:srgbClr val="001871"/>
          </a:solidFill>
        </a:ln>
      </dgm:spPr>
      <dgm:t>
        <a:bodyPr/>
        <a:lstStyle/>
        <a:p>
          <a:pPr algn="just">
            <a:buFontTx/>
            <a:buNone/>
          </a:pPr>
          <a:r>
            <a:rPr lang="fr-FR" sz="2400" dirty="0">
              <a:solidFill>
                <a:srgbClr val="000000"/>
              </a:solidFill>
              <a:sym typeface="Calibri"/>
            </a:rPr>
            <a:t>Diagramme de poussée (terre, surcharges) jusqu’à la base de bêche (avec </a:t>
          </a:r>
          <a:r>
            <a:rPr lang="fr-FR" sz="2400" dirty="0" err="1">
              <a:solidFill>
                <a:srgbClr val="000000"/>
              </a:solidFill>
              <a:sym typeface="Calibri"/>
            </a:rPr>
            <a:t>c</a:t>
          </a:r>
          <a:r>
            <a:rPr lang="fr-FR" sz="2400" baseline="-25000" dirty="0" err="1">
              <a:solidFill>
                <a:srgbClr val="000000"/>
              </a:solidFill>
              <a:sym typeface="Calibri"/>
            </a:rPr>
            <a:t>trav</a:t>
          </a:r>
          <a:r>
            <a:rPr lang="fr-FR" sz="2400" dirty="0">
              <a:solidFill>
                <a:srgbClr val="000000"/>
              </a:solidFill>
              <a:sym typeface="Calibri"/>
            </a:rPr>
            <a:t>, </a:t>
          </a:r>
          <a:r>
            <a:rPr lang="fr-FR" sz="2400" dirty="0">
              <a:solidFill>
                <a:srgbClr val="000000"/>
              </a:solidFill>
              <a:latin typeface="Symbol" panose="05050102010706020507" pitchFamily="18" charset="2"/>
              <a:sym typeface="Calibri"/>
            </a:rPr>
            <a:t>f</a:t>
          </a:r>
          <a:r>
            <a:rPr lang="fr-FR" sz="2400" dirty="0">
              <a:solidFill>
                <a:srgbClr val="000000"/>
              </a:solidFill>
              <a:sym typeface="Calibri"/>
            </a:rPr>
            <a:t> </a:t>
          </a:r>
          <a:r>
            <a:rPr lang="fr-FR" sz="2400" baseline="-25000" dirty="0">
              <a:solidFill>
                <a:srgbClr val="000000"/>
              </a:solidFill>
              <a:sym typeface="Calibri"/>
            </a:rPr>
            <a:t>trav </a:t>
          </a:r>
          <a:r>
            <a:rPr lang="fr-FR" sz="2400" dirty="0">
              <a:solidFill>
                <a:srgbClr val="000000"/>
              </a:solidFill>
              <a:sym typeface="Calibri"/>
            </a:rPr>
            <a:t>et c’, </a:t>
          </a:r>
          <a:r>
            <a:rPr lang="fr-FR" sz="2400" dirty="0">
              <a:solidFill>
                <a:srgbClr val="000000"/>
              </a:solidFill>
              <a:latin typeface="Symbol" panose="05050102010706020507" pitchFamily="18" charset="2"/>
              <a:sym typeface="Calibri"/>
            </a:rPr>
            <a:t>f</a:t>
          </a:r>
          <a:r>
            <a:rPr lang="fr-FR" sz="2400" dirty="0">
              <a:solidFill>
                <a:srgbClr val="000000"/>
              </a:solidFill>
              <a:sym typeface="Calibri"/>
            </a:rPr>
            <a:t>‘  )</a:t>
          </a:r>
          <a:endParaRPr lang="fr-FR" sz="2400" dirty="0"/>
        </a:p>
      </dgm:t>
    </dgm:pt>
    <dgm:pt modelId="{9E8001E3-6849-4627-A33A-62CD7AB14B33}" type="parTrans" cxnId="{A43547F1-7163-40DE-B217-F6D6EDFDE2C5}">
      <dgm:prSet/>
      <dgm:spPr/>
      <dgm:t>
        <a:bodyPr/>
        <a:lstStyle/>
        <a:p>
          <a:endParaRPr lang="fr-FR"/>
        </a:p>
      </dgm:t>
    </dgm:pt>
    <dgm:pt modelId="{6039489D-0CDB-4E57-B632-7EA236DC463F}" type="sibTrans" cxnId="{A43547F1-7163-40DE-B217-F6D6EDFDE2C5}">
      <dgm:prSet/>
      <dgm:spPr/>
      <dgm:t>
        <a:bodyPr/>
        <a:lstStyle/>
        <a:p>
          <a:endParaRPr lang="fr-FR"/>
        </a:p>
      </dgm:t>
    </dgm:pt>
    <dgm:pt modelId="{F353B277-B8D4-4D6C-847E-4AD33521C55A}">
      <dgm:prSet phldrT="[Texte]" custT="1"/>
      <dgm:spPr>
        <a:solidFill>
          <a:srgbClr val="FF8600"/>
        </a:solidFill>
        <a:ln>
          <a:solidFill>
            <a:srgbClr val="FF8600"/>
          </a:solidFill>
        </a:ln>
      </dgm:spPr>
      <dgm:t>
        <a:bodyPr/>
        <a:lstStyle/>
        <a:p>
          <a:r>
            <a:rPr lang="fr-FR" sz="3200" dirty="0"/>
            <a:t>Justification de la stabilité GEO</a:t>
          </a:r>
          <a:endParaRPr lang="fr-FR" sz="3700" dirty="0"/>
        </a:p>
      </dgm:t>
    </dgm:pt>
    <dgm:pt modelId="{C01C0A8A-3950-4E46-971F-AACA94D92422}" type="parTrans" cxnId="{2FC965E6-D9BE-4244-B6C4-817ED4637410}">
      <dgm:prSet/>
      <dgm:spPr/>
      <dgm:t>
        <a:bodyPr/>
        <a:lstStyle/>
        <a:p>
          <a:endParaRPr lang="fr-FR"/>
        </a:p>
      </dgm:t>
    </dgm:pt>
    <dgm:pt modelId="{5F1EAF81-0B29-4DE2-9F14-5AD7393CE82B}" type="sibTrans" cxnId="{2FC965E6-D9BE-4244-B6C4-817ED4637410}">
      <dgm:prSet/>
      <dgm:spPr/>
      <dgm:t>
        <a:bodyPr/>
        <a:lstStyle/>
        <a:p>
          <a:endParaRPr lang="fr-FR"/>
        </a:p>
      </dgm:t>
    </dgm:pt>
    <dgm:pt modelId="{7FAD8A64-0D6B-4717-AD26-100C5267001A}">
      <dgm:prSet phldrT="[Texte]" custT="1"/>
      <dgm:spPr>
        <a:solidFill>
          <a:schemeClr val="bg1">
            <a:lumMod val="95000"/>
            <a:alpha val="90000"/>
          </a:schemeClr>
        </a:solidFill>
        <a:ln>
          <a:solidFill>
            <a:srgbClr val="FF8600"/>
          </a:solidFill>
        </a:ln>
      </dgm:spPr>
      <dgm:t>
        <a:bodyPr/>
        <a:lstStyle/>
        <a:p>
          <a:pPr algn="just">
            <a:buFontTx/>
            <a:buNone/>
          </a:pPr>
          <a:r>
            <a:rPr lang="fr-FR" sz="2400" dirty="0">
              <a:solidFill>
                <a:srgbClr val="000000"/>
              </a:solidFill>
              <a:sym typeface="Calibri"/>
            </a:rPr>
            <a:t>Dimensionnement des semelles de butons situées sous le fond de fouille</a:t>
          </a:r>
          <a:endParaRPr lang="fr-FR" sz="2400" dirty="0"/>
        </a:p>
      </dgm:t>
    </dgm:pt>
    <dgm:pt modelId="{151F72A1-72B5-444B-9619-4669960BF4B4}" type="parTrans" cxnId="{5D7C0365-10EA-4AC0-969A-82C664E9F9BB}">
      <dgm:prSet/>
      <dgm:spPr/>
      <dgm:t>
        <a:bodyPr/>
        <a:lstStyle/>
        <a:p>
          <a:endParaRPr lang="fr-FR"/>
        </a:p>
      </dgm:t>
    </dgm:pt>
    <dgm:pt modelId="{1279BA72-502C-41DC-BE64-3B7B1629B847}" type="sibTrans" cxnId="{5D7C0365-10EA-4AC0-969A-82C664E9F9BB}">
      <dgm:prSet/>
      <dgm:spPr/>
      <dgm:t>
        <a:bodyPr/>
        <a:lstStyle/>
        <a:p>
          <a:endParaRPr lang="fr-FR"/>
        </a:p>
      </dgm:t>
    </dgm:pt>
    <dgm:pt modelId="{54A5C0A9-3694-441A-BDBC-73D7BEE865F5}">
      <dgm:prSet phldrT="[Texte]" custT="1"/>
      <dgm:spPr>
        <a:solidFill>
          <a:schemeClr val="bg1">
            <a:lumMod val="95000"/>
            <a:alpha val="90000"/>
          </a:schemeClr>
        </a:solidFill>
        <a:ln>
          <a:solidFill>
            <a:srgbClr val="001871"/>
          </a:solidFill>
        </a:ln>
      </dgm:spPr>
      <dgm:t>
        <a:bodyPr/>
        <a:lstStyle/>
        <a:p>
          <a:pPr algn="just">
            <a:buFontTx/>
            <a:buNone/>
          </a:pPr>
          <a:r>
            <a:rPr lang="fr-FR" sz="2400" dirty="0">
              <a:solidFill>
                <a:srgbClr val="000000"/>
              </a:solidFill>
              <a:sym typeface="Calibri"/>
            </a:rPr>
            <a:t>Nombre de lits de butons « définitifs »,</a:t>
          </a:r>
          <a:endParaRPr lang="fr-FR" sz="2400" dirty="0"/>
        </a:p>
      </dgm:t>
    </dgm:pt>
    <dgm:pt modelId="{6203D346-C73A-421F-94FC-9BFB8C8B918C}" type="parTrans" cxnId="{188F05C4-10E1-4D03-915F-0E78502D4BBC}">
      <dgm:prSet/>
      <dgm:spPr/>
      <dgm:t>
        <a:bodyPr/>
        <a:lstStyle/>
        <a:p>
          <a:endParaRPr lang="fr-FR"/>
        </a:p>
      </dgm:t>
    </dgm:pt>
    <dgm:pt modelId="{90E4C58B-AC82-4AC5-8441-D02815DB652E}" type="sibTrans" cxnId="{188F05C4-10E1-4D03-915F-0E78502D4BBC}">
      <dgm:prSet/>
      <dgm:spPr/>
      <dgm:t>
        <a:bodyPr/>
        <a:lstStyle/>
        <a:p>
          <a:endParaRPr lang="fr-FR"/>
        </a:p>
      </dgm:t>
    </dgm:pt>
    <dgm:pt modelId="{67F117C9-BE63-4726-B35D-384B14C7F7FA}">
      <dgm:prSet phldrT="[Texte]" custT="1"/>
      <dgm:spPr>
        <a:solidFill>
          <a:schemeClr val="bg1">
            <a:lumMod val="95000"/>
            <a:alpha val="90000"/>
          </a:schemeClr>
        </a:solidFill>
        <a:ln>
          <a:solidFill>
            <a:srgbClr val="001871"/>
          </a:solidFill>
        </a:ln>
      </dgm:spPr>
      <dgm:t>
        <a:bodyPr/>
        <a:lstStyle/>
        <a:p>
          <a:pPr algn="just">
            <a:buFontTx/>
            <a:buNone/>
          </a:pPr>
          <a:r>
            <a:rPr lang="fr-FR" sz="2400" dirty="0">
              <a:solidFill>
                <a:srgbClr val="000000"/>
              </a:solidFill>
              <a:sym typeface="Calibri"/>
            </a:rPr>
            <a:t> Valeur de la résultante de la poussée limite </a:t>
          </a:r>
          <a:r>
            <a:rPr lang="fr-FR" sz="2400" dirty="0" err="1">
              <a:solidFill>
                <a:srgbClr val="000000"/>
              </a:solidFill>
              <a:sym typeface="Calibri"/>
            </a:rPr>
            <a:t>ELS</a:t>
          </a:r>
          <a:r>
            <a:rPr lang="fr-FR" sz="2400" baseline="-25000" dirty="0" err="1">
              <a:solidFill>
                <a:srgbClr val="000000"/>
              </a:solidFill>
              <a:sym typeface="Calibri"/>
            </a:rPr>
            <a:t>Car</a:t>
          </a:r>
          <a:r>
            <a:rPr lang="fr-FR" sz="2400" dirty="0">
              <a:solidFill>
                <a:srgbClr val="000000"/>
              </a:solidFill>
              <a:sym typeface="Calibri"/>
            </a:rPr>
            <a:t> et son niveau d’application</a:t>
          </a:r>
          <a:endParaRPr lang="fr-FR" sz="2400" dirty="0"/>
        </a:p>
      </dgm:t>
    </dgm:pt>
    <dgm:pt modelId="{7EA8ADEC-60AB-4513-BFAA-070339599D5E}" type="parTrans" cxnId="{8B51BC55-D37D-4AC5-B9C5-0AE2D7214468}">
      <dgm:prSet/>
      <dgm:spPr/>
      <dgm:t>
        <a:bodyPr/>
        <a:lstStyle/>
        <a:p>
          <a:endParaRPr lang="fr-FR"/>
        </a:p>
      </dgm:t>
    </dgm:pt>
    <dgm:pt modelId="{363557EB-CE2E-4993-844D-AC2EFB8C841D}" type="sibTrans" cxnId="{8B51BC55-D37D-4AC5-B9C5-0AE2D7214468}">
      <dgm:prSet/>
      <dgm:spPr/>
      <dgm:t>
        <a:bodyPr/>
        <a:lstStyle/>
        <a:p>
          <a:endParaRPr lang="fr-FR"/>
        </a:p>
      </dgm:t>
    </dgm:pt>
    <dgm:pt modelId="{2610B602-79D7-4A33-8556-C2AB175AC50F}">
      <dgm:prSet phldrT="[Texte]" custT="1"/>
      <dgm:spPr>
        <a:solidFill>
          <a:schemeClr val="bg1">
            <a:lumMod val="95000"/>
            <a:alpha val="90000"/>
          </a:schemeClr>
        </a:solidFill>
        <a:ln>
          <a:solidFill>
            <a:srgbClr val="001871"/>
          </a:solidFill>
        </a:ln>
      </dgm:spPr>
      <dgm:t>
        <a:bodyPr/>
        <a:lstStyle/>
        <a:p>
          <a:pPr algn="just">
            <a:buFontTx/>
            <a:buNone/>
          </a:pPr>
          <a:r>
            <a:rPr lang="fr-FR" sz="2400" dirty="0">
              <a:solidFill>
                <a:srgbClr val="000000"/>
              </a:solidFill>
              <a:sym typeface="Calibri"/>
            </a:rPr>
            <a:t>Réaction normale à l’écran et linéarisée aux </a:t>
          </a:r>
          <a:r>
            <a:rPr lang="fr-FR" sz="2400" dirty="0" err="1">
              <a:solidFill>
                <a:srgbClr val="000000"/>
              </a:solidFill>
              <a:sym typeface="Calibri"/>
            </a:rPr>
            <a:t>ELS</a:t>
          </a:r>
          <a:r>
            <a:rPr lang="fr-FR" sz="2400" baseline="-25000" dirty="0" err="1">
              <a:solidFill>
                <a:srgbClr val="000000"/>
              </a:solidFill>
              <a:sym typeface="Calibri"/>
            </a:rPr>
            <a:t>Car</a:t>
          </a:r>
          <a:r>
            <a:rPr lang="fr-FR" sz="2400" dirty="0">
              <a:solidFill>
                <a:srgbClr val="000000"/>
              </a:solidFill>
              <a:sym typeface="Calibri"/>
            </a:rPr>
            <a:t> au niveau des appuis</a:t>
          </a:r>
          <a:endParaRPr lang="fr-FR" sz="2400" dirty="0"/>
        </a:p>
      </dgm:t>
    </dgm:pt>
    <dgm:pt modelId="{BAC634CF-F4CE-4775-88F8-11B76277BF85}" type="parTrans" cxnId="{B61EF70E-1C96-4443-8AD1-C787F149ED26}">
      <dgm:prSet/>
      <dgm:spPr/>
      <dgm:t>
        <a:bodyPr/>
        <a:lstStyle/>
        <a:p>
          <a:endParaRPr lang="fr-FR"/>
        </a:p>
      </dgm:t>
    </dgm:pt>
    <dgm:pt modelId="{D3A03125-CAD5-4E33-9EE4-DD2DB314D17A}" type="sibTrans" cxnId="{B61EF70E-1C96-4443-8AD1-C787F149ED26}">
      <dgm:prSet/>
      <dgm:spPr/>
      <dgm:t>
        <a:bodyPr/>
        <a:lstStyle/>
        <a:p>
          <a:endParaRPr lang="fr-FR"/>
        </a:p>
      </dgm:t>
    </dgm:pt>
    <dgm:pt modelId="{02B7C962-4E3C-405A-BCCE-9E856C0629A4}">
      <dgm:prSet phldrT="[Texte]" custT="1"/>
      <dgm:spPr>
        <a:solidFill>
          <a:schemeClr val="bg1">
            <a:lumMod val="95000"/>
            <a:alpha val="90000"/>
          </a:schemeClr>
        </a:solidFill>
        <a:ln>
          <a:solidFill>
            <a:srgbClr val="FF8600"/>
          </a:solidFill>
        </a:ln>
      </dgm:spPr>
      <dgm:t>
        <a:bodyPr/>
        <a:lstStyle/>
        <a:p>
          <a:pPr algn="just">
            <a:buFontTx/>
            <a:buNone/>
          </a:pPr>
          <a:r>
            <a:rPr lang="fr-FR" sz="2400" b="1" dirty="0">
              <a:solidFill>
                <a:srgbClr val="FF8600"/>
              </a:solidFill>
              <a:sym typeface="Calibri"/>
            </a:rPr>
            <a:t>Vérification de la stabilité générale</a:t>
          </a:r>
          <a:r>
            <a:rPr lang="fr-FR" sz="2400" dirty="0">
              <a:solidFill>
                <a:srgbClr val="000000"/>
              </a:solidFill>
              <a:sym typeface="Calibri"/>
            </a:rPr>
            <a:t> du voile avec les paramètres drainés (c’, </a:t>
          </a:r>
          <a:r>
            <a:rPr lang="fr-FR" sz="2400" dirty="0">
              <a:solidFill>
                <a:srgbClr val="000000"/>
              </a:solidFill>
              <a:latin typeface="Symbol" panose="05050102010706020507" pitchFamily="18" charset="2"/>
              <a:sym typeface="Calibri"/>
            </a:rPr>
            <a:t>f</a:t>
          </a:r>
          <a:r>
            <a:rPr lang="fr-FR" sz="2400" dirty="0">
              <a:solidFill>
                <a:srgbClr val="000000"/>
              </a:solidFill>
              <a:sym typeface="Calibri"/>
            </a:rPr>
            <a:t>‘ )</a:t>
          </a:r>
          <a:endParaRPr lang="fr-FR" sz="2400" dirty="0"/>
        </a:p>
      </dgm:t>
    </dgm:pt>
    <dgm:pt modelId="{EFF32B44-843F-4993-91CE-1BC69181840F}" type="parTrans" cxnId="{CB7D4EAD-AEBD-4617-B6F1-733968AF9D4D}">
      <dgm:prSet/>
      <dgm:spPr/>
      <dgm:t>
        <a:bodyPr/>
        <a:lstStyle/>
        <a:p>
          <a:endParaRPr lang="fr-FR"/>
        </a:p>
      </dgm:t>
    </dgm:pt>
    <dgm:pt modelId="{24F22A8D-EF48-40EA-80CC-92E5E408F048}" type="sibTrans" cxnId="{CB7D4EAD-AEBD-4617-B6F1-733968AF9D4D}">
      <dgm:prSet/>
      <dgm:spPr/>
      <dgm:t>
        <a:bodyPr/>
        <a:lstStyle/>
        <a:p>
          <a:endParaRPr lang="fr-FR"/>
        </a:p>
      </dgm:t>
    </dgm:pt>
    <dgm:pt modelId="{994A53C1-648F-44F0-A1F7-997B7B611A6A}" type="pres">
      <dgm:prSet presAssocID="{5AC44892-CC55-4CDB-B38B-59B3B633FD61}" presName="Name0" presStyleCnt="0">
        <dgm:presLayoutVars>
          <dgm:dir/>
          <dgm:animLvl val="lvl"/>
          <dgm:resizeHandles val="exact"/>
        </dgm:presLayoutVars>
      </dgm:prSet>
      <dgm:spPr/>
    </dgm:pt>
    <dgm:pt modelId="{42B5CF91-9E91-4376-B436-4AE744A133F4}" type="pres">
      <dgm:prSet presAssocID="{7E91755D-71DC-4FBC-8836-19B20EBE4573}" presName="linNode" presStyleCnt="0"/>
      <dgm:spPr/>
    </dgm:pt>
    <dgm:pt modelId="{32720A9D-F6F0-4B0A-A13A-A221A974747F}" type="pres">
      <dgm:prSet presAssocID="{7E91755D-71DC-4FBC-8836-19B20EBE4573}" presName="parentText" presStyleLbl="node1" presStyleIdx="0" presStyleCnt="2" custScaleY="166930">
        <dgm:presLayoutVars>
          <dgm:chMax val="1"/>
          <dgm:bulletEnabled val="1"/>
        </dgm:presLayoutVars>
      </dgm:prSet>
      <dgm:spPr/>
    </dgm:pt>
    <dgm:pt modelId="{CC21263D-C57A-46BA-AB30-5B6378D44595}" type="pres">
      <dgm:prSet presAssocID="{7E91755D-71DC-4FBC-8836-19B20EBE4573}" presName="descendantText" presStyleLbl="alignAccFollowNode1" presStyleIdx="0" presStyleCnt="2" custScaleY="212739" custLinFactNeighborX="4012" custLinFactNeighborY="0">
        <dgm:presLayoutVars>
          <dgm:bulletEnabled val="1"/>
        </dgm:presLayoutVars>
      </dgm:prSet>
      <dgm:spPr/>
    </dgm:pt>
    <dgm:pt modelId="{DB38B9A1-1F27-4B3D-999F-909DE263DB2A}" type="pres">
      <dgm:prSet presAssocID="{D89F1415-A97F-4633-AF5B-9FC2FE84822C}" presName="sp" presStyleCnt="0"/>
      <dgm:spPr/>
    </dgm:pt>
    <dgm:pt modelId="{585C83AB-22AB-4932-9B51-04A81AF28F7A}" type="pres">
      <dgm:prSet presAssocID="{F353B277-B8D4-4D6C-847E-4AD33521C55A}" presName="linNode" presStyleCnt="0"/>
      <dgm:spPr/>
    </dgm:pt>
    <dgm:pt modelId="{62CBFB39-A058-49C0-9DF2-6716650AEC16}" type="pres">
      <dgm:prSet presAssocID="{F353B277-B8D4-4D6C-847E-4AD33521C55A}" presName="parentText" presStyleLbl="node1" presStyleIdx="1" presStyleCnt="2" custScaleY="92028">
        <dgm:presLayoutVars>
          <dgm:chMax val="1"/>
          <dgm:bulletEnabled val="1"/>
        </dgm:presLayoutVars>
      </dgm:prSet>
      <dgm:spPr/>
    </dgm:pt>
    <dgm:pt modelId="{3DB65F8D-BF0F-462F-8861-47668F7BC372}" type="pres">
      <dgm:prSet presAssocID="{F353B277-B8D4-4D6C-847E-4AD33521C55A}" presName="descendantText" presStyleLbl="alignAccFollowNode1" presStyleIdx="1" presStyleCnt="2" custScaleY="116271">
        <dgm:presLayoutVars>
          <dgm:bulletEnabled val="1"/>
        </dgm:presLayoutVars>
      </dgm:prSet>
      <dgm:spPr/>
    </dgm:pt>
  </dgm:ptLst>
  <dgm:cxnLst>
    <dgm:cxn modelId="{07FAE300-AB49-46F5-89F6-D3C7D7C68967}" type="presOf" srcId="{2610B602-79D7-4A33-8556-C2AB175AC50F}" destId="{CC21263D-C57A-46BA-AB30-5B6378D44595}" srcOrd="0" destOrd="3" presId="urn:microsoft.com/office/officeart/2005/8/layout/vList5"/>
    <dgm:cxn modelId="{B61EF70E-1C96-4443-8AD1-C787F149ED26}" srcId="{7E91755D-71DC-4FBC-8836-19B20EBE4573}" destId="{2610B602-79D7-4A33-8556-C2AB175AC50F}" srcOrd="3" destOrd="0" parTransId="{BAC634CF-F4CE-4775-88F8-11B76277BF85}" sibTransId="{D3A03125-CAD5-4E33-9EE4-DD2DB314D17A}"/>
    <dgm:cxn modelId="{98027921-CD1F-4616-88C5-74CC535789ED}" type="presOf" srcId="{7E91755D-71DC-4FBC-8836-19B20EBE4573}" destId="{32720A9D-F6F0-4B0A-A13A-A221A974747F}" srcOrd="0" destOrd="0" presId="urn:microsoft.com/office/officeart/2005/8/layout/vList5"/>
    <dgm:cxn modelId="{5D7C0365-10EA-4AC0-969A-82C664E9F9BB}" srcId="{F353B277-B8D4-4D6C-847E-4AD33521C55A}" destId="{7FAD8A64-0D6B-4717-AD26-100C5267001A}" srcOrd="0" destOrd="0" parTransId="{151F72A1-72B5-444B-9619-4669960BF4B4}" sibTransId="{1279BA72-502C-41DC-BE64-3B7B1629B847}"/>
    <dgm:cxn modelId="{D68FBB74-2E44-4C3F-BF79-3F02FC0608AD}" type="presOf" srcId="{F353B277-B8D4-4D6C-847E-4AD33521C55A}" destId="{62CBFB39-A058-49C0-9DF2-6716650AEC16}" srcOrd="0" destOrd="0" presId="urn:microsoft.com/office/officeart/2005/8/layout/vList5"/>
    <dgm:cxn modelId="{8B51BC55-D37D-4AC5-B9C5-0AE2D7214468}" srcId="{7E91755D-71DC-4FBC-8836-19B20EBE4573}" destId="{67F117C9-BE63-4726-B35D-384B14C7F7FA}" srcOrd="2" destOrd="0" parTransId="{7EA8ADEC-60AB-4513-BFAA-070339599D5E}" sibTransId="{363557EB-CE2E-4993-844D-AC2EFB8C841D}"/>
    <dgm:cxn modelId="{A8224E5A-9E87-485F-A85E-FFAE35227E32}" type="presOf" srcId="{5AC44892-CC55-4CDB-B38B-59B3B633FD61}" destId="{994A53C1-648F-44F0-A1F7-997B7B611A6A}" srcOrd="0" destOrd="0" presId="urn:microsoft.com/office/officeart/2005/8/layout/vList5"/>
    <dgm:cxn modelId="{EF731DAB-7BA2-4CAA-A943-4628A6A237F1}" type="presOf" srcId="{54A5C0A9-3694-441A-BDBC-73D7BEE865F5}" destId="{CC21263D-C57A-46BA-AB30-5B6378D44595}" srcOrd="0" destOrd="1" presId="urn:microsoft.com/office/officeart/2005/8/layout/vList5"/>
    <dgm:cxn modelId="{CB7D4EAD-AEBD-4617-B6F1-733968AF9D4D}" srcId="{F353B277-B8D4-4D6C-847E-4AD33521C55A}" destId="{02B7C962-4E3C-405A-BCCE-9E856C0629A4}" srcOrd="1" destOrd="0" parTransId="{EFF32B44-843F-4993-91CE-1BC69181840F}" sibTransId="{24F22A8D-EF48-40EA-80CC-92E5E408F048}"/>
    <dgm:cxn modelId="{980B0AC2-AD94-44D3-99E4-D575AFCEE786}" srcId="{5AC44892-CC55-4CDB-B38B-59B3B633FD61}" destId="{7E91755D-71DC-4FBC-8836-19B20EBE4573}" srcOrd="0" destOrd="0" parTransId="{2A7E0693-C845-4BEB-A448-EA38CA163883}" sibTransId="{D89F1415-A97F-4633-AF5B-9FC2FE84822C}"/>
    <dgm:cxn modelId="{188F05C4-10E1-4D03-915F-0E78502D4BBC}" srcId="{7E91755D-71DC-4FBC-8836-19B20EBE4573}" destId="{54A5C0A9-3694-441A-BDBC-73D7BEE865F5}" srcOrd="1" destOrd="0" parTransId="{6203D346-C73A-421F-94FC-9BFB8C8B918C}" sibTransId="{90E4C58B-AC82-4AC5-8441-D02815DB652E}"/>
    <dgm:cxn modelId="{25BEF2E0-AFFA-43C7-9CAB-6BE7D82E853A}" type="presOf" srcId="{02B7C962-4E3C-405A-BCCE-9E856C0629A4}" destId="{3DB65F8D-BF0F-462F-8861-47668F7BC372}" srcOrd="0" destOrd="1" presId="urn:microsoft.com/office/officeart/2005/8/layout/vList5"/>
    <dgm:cxn modelId="{2FC965E6-D9BE-4244-B6C4-817ED4637410}" srcId="{5AC44892-CC55-4CDB-B38B-59B3B633FD61}" destId="{F353B277-B8D4-4D6C-847E-4AD33521C55A}" srcOrd="1" destOrd="0" parTransId="{C01C0A8A-3950-4E46-971F-AACA94D92422}" sibTransId="{5F1EAF81-0B29-4DE2-9F14-5AD7393CE82B}"/>
    <dgm:cxn modelId="{A43547F1-7163-40DE-B217-F6D6EDFDE2C5}" srcId="{7E91755D-71DC-4FBC-8836-19B20EBE4573}" destId="{28D46C61-C596-497D-87E8-17B0AE359E0D}" srcOrd="0" destOrd="0" parTransId="{9E8001E3-6849-4627-A33A-62CD7AB14B33}" sibTransId="{6039489D-0CDB-4E57-B632-7EA236DC463F}"/>
    <dgm:cxn modelId="{3F4810F5-0D7B-4B8E-BCA0-5FBDECC25E55}" type="presOf" srcId="{28D46C61-C596-497D-87E8-17B0AE359E0D}" destId="{CC21263D-C57A-46BA-AB30-5B6378D44595}" srcOrd="0" destOrd="0" presId="urn:microsoft.com/office/officeart/2005/8/layout/vList5"/>
    <dgm:cxn modelId="{8BBE3CFC-872A-4B47-9986-00B40119D27B}" type="presOf" srcId="{67F117C9-BE63-4726-B35D-384B14C7F7FA}" destId="{CC21263D-C57A-46BA-AB30-5B6378D44595}" srcOrd="0" destOrd="2" presId="urn:microsoft.com/office/officeart/2005/8/layout/vList5"/>
    <dgm:cxn modelId="{CAA89FFE-C47D-411E-84D1-FFDC1C901FC0}" type="presOf" srcId="{7FAD8A64-0D6B-4717-AD26-100C5267001A}" destId="{3DB65F8D-BF0F-462F-8861-47668F7BC372}" srcOrd="0" destOrd="0" presId="urn:microsoft.com/office/officeart/2005/8/layout/vList5"/>
    <dgm:cxn modelId="{5BBDAD5D-F1F1-478F-9D10-2DBD83D6F94A}" type="presParOf" srcId="{994A53C1-648F-44F0-A1F7-997B7B611A6A}" destId="{42B5CF91-9E91-4376-B436-4AE744A133F4}" srcOrd="0" destOrd="0" presId="urn:microsoft.com/office/officeart/2005/8/layout/vList5"/>
    <dgm:cxn modelId="{3B2041DE-49A3-4DF9-8403-FFB08E057D13}" type="presParOf" srcId="{42B5CF91-9E91-4376-B436-4AE744A133F4}" destId="{32720A9D-F6F0-4B0A-A13A-A221A974747F}" srcOrd="0" destOrd="0" presId="urn:microsoft.com/office/officeart/2005/8/layout/vList5"/>
    <dgm:cxn modelId="{7135383A-1289-4799-8A73-6C90CE898D6B}" type="presParOf" srcId="{42B5CF91-9E91-4376-B436-4AE744A133F4}" destId="{CC21263D-C57A-46BA-AB30-5B6378D44595}" srcOrd="1" destOrd="0" presId="urn:microsoft.com/office/officeart/2005/8/layout/vList5"/>
    <dgm:cxn modelId="{D4146631-2174-4029-B1D2-482ADB4AD753}" type="presParOf" srcId="{994A53C1-648F-44F0-A1F7-997B7B611A6A}" destId="{DB38B9A1-1F27-4B3D-999F-909DE263DB2A}" srcOrd="1" destOrd="0" presId="urn:microsoft.com/office/officeart/2005/8/layout/vList5"/>
    <dgm:cxn modelId="{B537D8DB-50FE-46EA-AB82-EAF5A0B581D2}" type="presParOf" srcId="{994A53C1-648F-44F0-A1F7-997B7B611A6A}" destId="{585C83AB-22AB-4932-9B51-04A81AF28F7A}" srcOrd="2" destOrd="0" presId="urn:microsoft.com/office/officeart/2005/8/layout/vList5"/>
    <dgm:cxn modelId="{86083907-02F0-445E-BCE8-A494C4080569}" type="presParOf" srcId="{585C83AB-22AB-4932-9B51-04A81AF28F7A}" destId="{62CBFB39-A058-49C0-9DF2-6716650AEC16}" srcOrd="0" destOrd="0" presId="urn:microsoft.com/office/officeart/2005/8/layout/vList5"/>
    <dgm:cxn modelId="{2F1E4981-7458-4306-86AC-C7CA5656AAC1}" type="presParOf" srcId="{585C83AB-22AB-4932-9B51-04A81AF28F7A}" destId="{3DB65F8D-BF0F-462F-8861-47668F7BC37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AC44892-CC55-4CDB-B38B-59B3B633FD6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7E91755D-71DC-4FBC-8836-19B20EBE4573}">
      <dgm:prSet phldrT="[Texte]" custT="1"/>
      <dgm:spPr>
        <a:solidFill>
          <a:srgbClr val="001871"/>
        </a:solidFill>
        <a:ln>
          <a:solidFill>
            <a:srgbClr val="001871"/>
          </a:solidFill>
        </a:ln>
      </dgm:spPr>
      <dgm:t>
        <a:bodyPr/>
        <a:lstStyle/>
        <a:p>
          <a:r>
            <a:rPr lang="fr-FR" sz="3200" dirty="0"/>
            <a:t>Dimensions limites des passes</a:t>
          </a:r>
        </a:p>
      </dgm:t>
    </dgm:pt>
    <dgm:pt modelId="{2A7E0693-C845-4BEB-A448-EA38CA163883}" type="parTrans" cxnId="{980B0AC2-AD94-44D3-99E4-D575AFCEE786}">
      <dgm:prSet/>
      <dgm:spPr/>
      <dgm:t>
        <a:bodyPr/>
        <a:lstStyle/>
        <a:p>
          <a:endParaRPr lang="fr-FR"/>
        </a:p>
      </dgm:t>
    </dgm:pt>
    <dgm:pt modelId="{D89F1415-A97F-4633-AF5B-9FC2FE84822C}" type="sibTrans" cxnId="{980B0AC2-AD94-44D3-99E4-D575AFCEE786}">
      <dgm:prSet/>
      <dgm:spPr/>
      <dgm:t>
        <a:bodyPr/>
        <a:lstStyle/>
        <a:p>
          <a:endParaRPr lang="fr-FR"/>
        </a:p>
      </dgm:t>
    </dgm:pt>
    <dgm:pt modelId="{28D46C61-C596-497D-87E8-17B0AE359E0D}">
      <dgm:prSet phldrT="[Texte]" custT="1"/>
      <dgm:spPr>
        <a:solidFill>
          <a:schemeClr val="bg1">
            <a:lumMod val="95000"/>
            <a:alpha val="90000"/>
          </a:schemeClr>
        </a:solidFill>
        <a:ln>
          <a:solidFill>
            <a:srgbClr val="001871"/>
          </a:solidFill>
        </a:ln>
      </dgm:spPr>
      <dgm:t>
        <a:bodyPr/>
        <a:lstStyle/>
        <a:p>
          <a:pPr algn="just">
            <a:buFontTx/>
            <a:buNone/>
          </a:pPr>
          <a:r>
            <a:rPr lang="fr-FR" sz="2400" dirty="0">
              <a:solidFill>
                <a:srgbClr val="000000"/>
              </a:solidFill>
              <a:sym typeface="Calibri"/>
            </a:rPr>
            <a:t>A définir par géotechnicien mais </a:t>
          </a:r>
          <a:r>
            <a:rPr lang="fr-FR" sz="2400" b="1" dirty="0" err="1">
              <a:solidFill>
                <a:srgbClr val="001871"/>
              </a:solidFill>
              <a:sym typeface="Calibri"/>
            </a:rPr>
            <a:t>H</a:t>
          </a:r>
          <a:r>
            <a:rPr lang="fr-FR" sz="2400" b="1" baseline="-25000" dirty="0" err="1">
              <a:solidFill>
                <a:srgbClr val="001871"/>
              </a:solidFill>
              <a:sym typeface="Calibri"/>
            </a:rPr>
            <a:t>max</a:t>
          </a:r>
          <a:r>
            <a:rPr lang="fr-FR" sz="2400" b="1" dirty="0">
              <a:solidFill>
                <a:srgbClr val="001871"/>
              </a:solidFill>
              <a:sym typeface="Calibri"/>
            </a:rPr>
            <a:t>=1,5m </a:t>
          </a:r>
          <a:r>
            <a:rPr lang="fr-FR" sz="2400" dirty="0">
              <a:solidFill>
                <a:srgbClr val="000000"/>
              </a:solidFill>
              <a:sym typeface="Calibri"/>
            </a:rPr>
            <a:t>et </a:t>
          </a:r>
          <a:r>
            <a:rPr lang="fr-FR" sz="2400" b="1" dirty="0" err="1">
              <a:solidFill>
                <a:srgbClr val="001871"/>
              </a:solidFill>
              <a:sym typeface="Calibri"/>
            </a:rPr>
            <a:t>B</a:t>
          </a:r>
          <a:r>
            <a:rPr lang="fr-FR" sz="2400" b="1" baseline="-25000" dirty="0" err="1">
              <a:solidFill>
                <a:srgbClr val="001871"/>
              </a:solidFill>
              <a:sym typeface="Calibri"/>
            </a:rPr>
            <a:t>max</a:t>
          </a:r>
          <a:r>
            <a:rPr lang="fr-FR" sz="2400" b="1" dirty="0">
              <a:solidFill>
                <a:srgbClr val="001871"/>
              </a:solidFill>
              <a:sym typeface="Calibri"/>
            </a:rPr>
            <a:t>=4m</a:t>
          </a:r>
          <a:endParaRPr lang="fr-FR" sz="2400" dirty="0"/>
        </a:p>
      </dgm:t>
    </dgm:pt>
    <dgm:pt modelId="{9E8001E3-6849-4627-A33A-62CD7AB14B33}" type="parTrans" cxnId="{A43547F1-7163-40DE-B217-F6D6EDFDE2C5}">
      <dgm:prSet/>
      <dgm:spPr/>
      <dgm:t>
        <a:bodyPr/>
        <a:lstStyle/>
        <a:p>
          <a:endParaRPr lang="fr-FR"/>
        </a:p>
      </dgm:t>
    </dgm:pt>
    <dgm:pt modelId="{6039489D-0CDB-4E57-B632-7EA236DC463F}" type="sibTrans" cxnId="{A43547F1-7163-40DE-B217-F6D6EDFDE2C5}">
      <dgm:prSet/>
      <dgm:spPr/>
      <dgm:t>
        <a:bodyPr/>
        <a:lstStyle/>
        <a:p>
          <a:endParaRPr lang="fr-FR"/>
        </a:p>
      </dgm:t>
    </dgm:pt>
    <dgm:pt modelId="{F353B277-B8D4-4D6C-847E-4AD33521C55A}">
      <dgm:prSet phldrT="[Texte]" custT="1"/>
      <dgm:spPr>
        <a:solidFill>
          <a:srgbClr val="FF8600"/>
        </a:solidFill>
        <a:ln>
          <a:solidFill>
            <a:srgbClr val="FF8600"/>
          </a:solidFill>
        </a:ln>
      </dgm:spPr>
      <dgm:t>
        <a:bodyPr/>
        <a:lstStyle/>
        <a:p>
          <a:r>
            <a:rPr lang="fr-FR" sz="3000" dirty="0"/>
            <a:t>Déplacements</a:t>
          </a:r>
        </a:p>
      </dgm:t>
    </dgm:pt>
    <dgm:pt modelId="{C01C0A8A-3950-4E46-971F-AACA94D92422}" type="parTrans" cxnId="{2FC965E6-D9BE-4244-B6C4-817ED4637410}">
      <dgm:prSet/>
      <dgm:spPr/>
      <dgm:t>
        <a:bodyPr/>
        <a:lstStyle/>
        <a:p>
          <a:endParaRPr lang="fr-FR"/>
        </a:p>
      </dgm:t>
    </dgm:pt>
    <dgm:pt modelId="{5F1EAF81-0B29-4DE2-9F14-5AD7393CE82B}" type="sibTrans" cxnId="{2FC965E6-D9BE-4244-B6C4-817ED4637410}">
      <dgm:prSet/>
      <dgm:spPr/>
      <dgm:t>
        <a:bodyPr/>
        <a:lstStyle/>
        <a:p>
          <a:endParaRPr lang="fr-FR"/>
        </a:p>
      </dgm:t>
    </dgm:pt>
    <dgm:pt modelId="{7FAD8A64-0D6B-4717-AD26-100C5267001A}">
      <dgm:prSet phldrT="[Texte]" custT="1"/>
      <dgm:spPr>
        <a:solidFill>
          <a:schemeClr val="bg1">
            <a:lumMod val="95000"/>
            <a:alpha val="90000"/>
          </a:schemeClr>
        </a:solidFill>
        <a:ln>
          <a:solidFill>
            <a:srgbClr val="FF8600"/>
          </a:solidFill>
        </a:ln>
      </dgm:spPr>
      <dgm:t>
        <a:bodyPr/>
        <a:lstStyle/>
        <a:p>
          <a:pPr algn="just">
            <a:buFontTx/>
            <a:buNone/>
          </a:pPr>
          <a:r>
            <a:rPr lang="fr-FR" sz="2000" b="1" dirty="0">
              <a:solidFill>
                <a:srgbClr val="000000"/>
              </a:solidFill>
              <a:sym typeface="Calibri"/>
            </a:rPr>
            <a:t>Difficiles à évaluer par le calcul mais de l’ordre de 2 à 4 cm</a:t>
          </a:r>
          <a:endParaRPr lang="fr-FR" sz="2000" b="1" dirty="0"/>
        </a:p>
      </dgm:t>
    </dgm:pt>
    <dgm:pt modelId="{151F72A1-72B5-444B-9619-4669960BF4B4}" type="parTrans" cxnId="{5D7C0365-10EA-4AC0-969A-82C664E9F9BB}">
      <dgm:prSet/>
      <dgm:spPr/>
      <dgm:t>
        <a:bodyPr/>
        <a:lstStyle/>
        <a:p>
          <a:endParaRPr lang="fr-FR"/>
        </a:p>
      </dgm:t>
    </dgm:pt>
    <dgm:pt modelId="{1279BA72-502C-41DC-BE64-3B7B1629B847}" type="sibTrans" cxnId="{5D7C0365-10EA-4AC0-969A-82C664E9F9BB}">
      <dgm:prSet/>
      <dgm:spPr/>
      <dgm:t>
        <a:bodyPr/>
        <a:lstStyle/>
        <a:p>
          <a:endParaRPr lang="fr-FR"/>
        </a:p>
      </dgm:t>
    </dgm:pt>
    <dgm:pt modelId="{61A6630D-A429-473E-BC43-EDA09EEEFC99}">
      <dgm:prSet custT="1"/>
      <dgm:spPr/>
      <dgm:t>
        <a:bodyPr/>
        <a:lstStyle/>
        <a:p>
          <a:pPr algn="just">
            <a:buFontTx/>
            <a:buNone/>
          </a:pPr>
          <a:r>
            <a:rPr lang="fr-FR" sz="2000" dirty="0">
              <a:solidFill>
                <a:srgbClr val="000000"/>
              </a:solidFill>
              <a:sym typeface="Calibri"/>
            </a:rPr>
            <a:t>Déplacements admissibles définis par l’étude de sensibilité des avoisinants </a:t>
          </a:r>
          <a:r>
            <a:rPr lang="fr-FR" sz="2000" b="1" dirty="0">
              <a:solidFill>
                <a:srgbClr val="000000"/>
              </a:solidFill>
              <a:sym typeface="Calibri"/>
            </a:rPr>
            <a:t>(à contractualiser)</a:t>
          </a:r>
        </a:p>
      </dgm:t>
    </dgm:pt>
    <dgm:pt modelId="{39D9D2E7-E1EC-4D8F-8B88-2F881BFA04FA}" type="parTrans" cxnId="{6082812E-0BBC-49A4-A006-9E4B14F1724B}">
      <dgm:prSet/>
      <dgm:spPr/>
      <dgm:t>
        <a:bodyPr/>
        <a:lstStyle/>
        <a:p>
          <a:endParaRPr lang="fr-FR"/>
        </a:p>
      </dgm:t>
    </dgm:pt>
    <dgm:pt modelId="{32A99F0E-F2AC-46CD-B6F0-3C19D8F8798A}" type="sibTrans" cxnId="{6082812E-0BBC-49A4-A006-9E4B14F1724B}">
      <dgm:prSet/>
      <dgm:spPr/>
      <dgm:t>
        <a:bodyPr/>
        <a:lstStyle/>
        <a:p>
          <a:endParaRPr lang="fr-FR"/>
        </a:p>
      </dgm:t>
    </dgm:pt>
    <dgm:pt modelId="{A987D002-F00C-44C0-8F50-2487AC465BD3}">
      <dgm:prSet custT="1"/>
      <dgm:spPr/>
      <dgm:t>
        <a:bodyPr/>
        <a:lstStyle/>
        <a:p>
          <a:pPr algn="just">
            <a:buFontTx/>
            <a:buNone/>
          </a:pPr>
          <a:r>
            <a:rPr lang="fr-FR" sz="2000" dirty="0">
              <a:solidFill>
                <a:srgbClr val="000000"/>
              </a:solidFill>
              <a:sym typeface="Calibri"/>
            </a:rPr>
            <a:t>Définition de seuils au niveau des voiles </a:t>
          </a:r>
          <a:r>
            <a:rPr lang="fr-FR" sz="2000" u="sng" dirty="0">
              <a:solidFill>
                <a:srgbClr val="000000"/>
              </a:solidFill>
              <a:sym typeface="Calibri"/>
            </a:rPr>
            <a:t>et</a:t>
          </a:r>
          <a:r>
            <a:rPr lang="fr-FR" sz="2000" dirty="0">
              <a:solidFill>
                <a:srgbClr val="000000"/>
              </a:solidFill>
              <a:sym typeface="Calibri"/>
            </a:rPr>
            <a:t> des avoisinants (seuil d’alerte et seuil d’arrêt des travaux de VPP et de mise en sécurité)</a:t>
          </a:r>
        </a:p>
      </dgm:t>
    </dgm:pt>
    <dgm:pt modelId="{D9258B58-C790-43A9-A9A3-93D70EBF404A}" type="parTrans" cxnId="{071068BF-E628-4B87-ABD9-C199D40B1EC2}">
      <dgm:prSet/>
      <dgm:spPr/>
      <dgm:t>
        <a:bodyPr/>
        <a:lstStyle/>
        <a:p>
          <a:endParaRPr lang="fr-FR"/>
        </a:p>
      </dgm:t>
    </dgm:pt>
    <dgm:pt modelId="{9E46293C-EE93-4590-8452-D9B6B0107EE4}" type="sibTrans" cxnId="{071068BF-E628-4B87-ABD9-C199D40B1EC2}">
      <dgm:prSet/>
      <dgm:spPr/>
      <dgm:t>
        <a:bodyPr/>
        <a:lstStyle/>
        <a:p>
          <a:endParaRPr lang="fr-FR"/>
        </a:p>
      </dgm:t>
    </dgm:pt>
    <dgm:pt modelId="{E6B19DDD-8EDB-4C7E-B105-9ADA48C4642F}">
      <dgm:prSet phldrT="[Texte]" custT="1"/>
      <dgm:spPr>
        <a:solidFill>
          <a:schemeClr val="bg1">
            <a:lumMod val="95000"/>
            <a:alpha val="90000"/>
          </a:schemeClr>
        </a:solidFill>
        <a:ln>
          <a:solidFill>
            <a:srgbClr val="001871"/>
          </a:solidFill>
        </a:ln>
      </dgm:spPr>
      <dgm:t>
        <a:bodyPr/>
        <a:lstStyle/>
        <a:p>
          <a:pPr algn="just">
            <a:buFontTx/>
            <a:buNone/>
          </a:pPr>
          <a:r>
            <a:rPr lang="fr-FR" sz="2400" dirty="0"/>
            <a:t>A confirmer après la réalisation des essais de tenue de paroi</a:t>
          </a:r>
        </a:p>
      </dgm:t>
    </dgm:pt>
    <dgm:pt modelId="{EB711E0B-50D4-4D5E-ADAD-D7598735E7A7}" type="parTrans" cxnId="{6B6F4726-259C-4FC8-B5BA-639D2EAF2880}">
      <dgm:prSet/>
      <dgm:spPr/>
      <dgm:t>
        <a:bodyPr/>
        <a:lstStyle/>
        <a:p>
          <a:endParaRPr lang="fr-FR"/>
        </a:p>
      </dgm:t>
    </dgm:pt>
    <dgm:pt modelId="{7EB61ABD-D6CA-434F-B866-040C1E58E287}" type="sibTrans" cxnId="{6B6F4726-259C-4FC8-B5BA-639D2EAF2880}">
      <dgm:prSet/>
      <dgm:spPr/>
      <dgm:t>
        <a:bodyPr/>
        <a:lstStyle/>
        <a:p>
          <a:endParaRPr lang="fr-FR"/>
        </a:p>
      </dgm:t>
    </dgm:pt>
    <dgm:pt modelId="{ECEFDFEC-F9F1-44E2-A8D3-D6A173FEB066}">
      <dgm:prSet phldrT="[Texte]" custT="1"/>
      <dgm:spPr>
        <a:solidFill>
          <a:schemeClr val="bg1">
            <a:lumMod val="95000"/>
            <a:alpha val="90000"/>
          </a:schemeClr>
        </a:solidFill>
        <a:ln>
          <a:solidFill>
            <a:srgbClr val="001871"/>
          </a:solidFill>
        </a:ln>
      </dgm:spPr>
      <dgm:t>
        <a:bodyPr/>
        <a:lstStyle/>
        <a:p>
          <a:pPr algn="just">
            <a:buFontTx/>
            <a:buNone/>
          </a:pPr>
          <a:endParaRPr lang="fr-FR" sz="2400" dirty="0"/>
        </a:p>
      </dgm:t>
    </dgm:pt>
    <dgm:pt modelId="{DC06B663-A355-4A98-A28D-0D01790F8725}" type="parTrans" cxnId="{121858E7-59FA-47FA-A5EB-E80DB9EB7F0F}">
      <dgm:prSet/>
      <dgm:spPr/>
      <dgm:t>
        <a:bodyPr/>
        <a:lstStyle/>
        <a:p>
          <a:endParaRPr lang="fr-FR"/>
        </a:p>
      </dgm:t>
    </dgm:pt>
    <dgm:pt modelId="{09F95EDB-B3E9-4137-B1CA-96DB62422B38}" type="sibTrans" cxnId="{121858E7-59FA-47FA-A5EB-E80DB9EB7F0F}">
      <dgm:prSet/>
      <dgm:spPr/>
      <dgm:t>
        <a:bodyPr/>
        <a:lstStyle/>
        <a:p>
          <a:endParaRPr lang="fr-FR"/>
        </a:p>
      </dgm:t>
    </dgm:pt>
    <dgm:pt modelId="{994A53C1-648F-44F0-A1F7-997B7B611A6A}" type="pres">
      <dgm:prSet presAssocID="{5AC44892-CC55-4CDB-B38B-59B3B633FD61}" presName="Name0" presStyleCnt="0">
        <dgm:presLayoutVars>
          <dgm:dir/>
          <dgm:animLvl val="lvl"/>
          <dgm:resizeHandles val="exact"/>
        </dgm:presLayoutVars>
      </dgm:prSet>
      <dgm:spPr/>
    </dgm:pt>
    <dgm:pt modelId="{42B5CF91-9E91-4376-B436-4AE744A133F4}" type="pres">
      <dgm:prSet presAssocID="{7E91755D-71DC-4FBC-8836-19B20EBE4573}" presName="linNode" presStyleCnt="0"/>
      <dgm:spPr/>
    </dgm:pt>
    <dgm:pt modelId="{32720A9D-F6F0-4B0A-A13A-A221A974747F}" type="pres">
      <dgm:prSet presAssocID="{7E91755D-71DC-4FBC-8836-19B20EBE4573}" presName="parentText" presStyleLbl="node1" presStyleIdx="0" presStyleCnt="2" custScaleY="142913">
        <dgm:presLayoutVars>
          <dgm:chMax val="1"/>
          <dgm:bulletEnabled val="1"/>
        </dgm:presLayoutVars>
      </dgm:prSet>
      <dgm:spPr/>
    </dgm:pt>
    <dgm:pt modelId="{CC21263D-C57A-46BA-AB30-5B6378D44595}" type="pres">
      <dgm:prSet presAssocID="{7E91755D-71DC-4FBC-8836-19B20EBE4573}" presName="descendantText" presStyleLbl="alignAccFollowNode1" presStyleIdx="0" presStyleCnt="2" custScaleY="179733" custLinFactNeighborX="4012" custLinFactNeighborY="0">
        <dgm:presLayoutVars>
          <dgm:bulletEnabled val="1"/>
        </dgm:presLayoutVars>
      </dgm:prSet>
      <dgm:spPr/>
    </dgm:pt>
    <dgm:pt modelId="{DB38B9A1-1F27-4B3D-999F-909DE263DB2A}" type="pres">
      <dgm:prSet presAssocID="{D89F1415-A97F-4633-AF5B-9FC2FE84822C}" presName="sp" presStyleCnt="0"/>
      <dgm:spPr/>
    </dgm:pt>
    <dgm:pt modelId="{585C83AB-22AB-4932-9B51-04A81AF28F7A}" type="pres">
      <dgm:prSet presAssocID="{F353B277-B8D4-4D6C-847E-4AD33521C55A}" presName="linNode" presStyleCnt="0"/>
      <dgm:spPr/>
    </dgm:pt>
    <dgm:pt modelId="{62CBFB39-A058-49C0-9DF2-6716650AEC16}" type="pres">
      <dgm:prSet presAssocID="{F353B277-B8D4-4D6C-847E-4AD33521C55A}" presName="parentText" presStyleLbl="node1" presStyleIdx="1" presStyleCnt="2" custScaleY="142913">
        <dgm:presLayoutVars>
          <dgm:chMax val="1"/>
          <dgm:bulletEnabled val="1"/>
        </dgm:presLayoutVars>
      </dgm:prSet>
      <dgm:spPr/>
    </dgm:pt>
    <dgm:pt modelId="{3DB65F8D-BF0F-462F-8861-47668F7BC372}" type="pres">
      <dgm:prSet presAssocID="{F353B277-B8D4-4D6C-847E-4AD33521C55A}" presName="descendantText" presStyleLbl="alignAccFollowNode1" presStyleIdx="1" presStyleCnt="2" custScaleY="176892">
        <dgm:presLayoutVars>
          <dgm:bulletEnabled val="1"/>
        </dgm:presLayoutVars>
      </dgm:prSet>
      <dgm:spPr/>
    </dgm:pt>
  </dgm:ptLst>
  <dgm:cxnLst>
    <dgm:cxn modelId="{98369810-5C4D-47B3-80E0-CDE412687928}" type="presOf" srcId="{E6B19DDD-8EDB-4C7E-B105-9ADA48C4642F}" destId="{CC21263D-C57A-46BA-AB30-5B6378D44595}" srcOrd="0" destOrd="2" presId="urn:microsoft.com/office/officeart/2005/8/layout/vList5"/>
    <dgm:cxn modelId="{98027921-CD1F-4616-88C5-74CC535789ED}" type="presOf" srcId="{7E91755D-71DC-4FBC-8836-19B20EBE4573}" destId="{32720A9D-F6F0-4B0A-A13A-A221A974747F}" srcOrd="0" destOrd="0" presId="urn:microsoft.com/office/officeart/2005/8/layout/vList5"/>
    <dgm:cxn modelId="{6B6F4726-259C-4FC8-B5BA-639D2EAF2880}" srcId="{7E91755D-71DC-4FBC-8836-19B20EBE4573}" destId="{E6B19DDD-8EDB-4C7E-B105-9ADA48C4642F}" srcOrd="2" destOrd="0" parTransId="{EB711E0B-50D4-4D5E-ADAD-D7598735E7A7}" sibTransId="{7EB61ABD-D6CA-434F-B866-040C1E58E287}"/>
    <dgm:cxn modelId="{6082812E-0BBC-49A4-A006-9E4B14F1724B}" srcId="{F353B277-B8D4-4D6C-847E-4AD33521C55A}" destId="{61A6630D-A429-473E-BC43-EDA09EEEFC99}" srcOrd="1" destOrd="0" parTransId="{39D9D2E7-E1EC-4D8F-8B88-2F881BFA04FA}" sibTransId="{32A99F0E-F2AC-46CD-B6F0-3C19D8F8798A}"/>
    <dgm:cxn modelId="{F4DFE433-CAC9-468E-A838-7A6D54B36D5A}" type="presOf" srcId="{ECEFDFEC-F9F1-44E2-A8D3-D6A173FEB066}" destId="{CC21263D-C57A-46BA-AB30-5B6378D44595}" srcOrd="0" destOrd="1" presId="urn:microsoft.com/office/officeart/2005/8/layout/vList5"/>
    <dgm:cxn modelId="{5D7C0365-10EA-4AC0-969A-82C664E9F9BB}" srcId="{F353B277-B8D4-4D6C-847E-4AD33521C55A}" destId="{7FAD8A64-0D6B-4717-AD26-100C5267001A}" srcOrd="0" destOrd="0" parTransId="{151F72A1-72B5-444B-9619-4669960BF4B4}" sibTransId="{1279BA72-502C-41DC-BE64-3B7B1629B847}"/>
    <dgm:cxn modelId="{AF0B9D6C-2D21-4B26-B55B-47674E16F7BC}" type="presOf" srcId="{61A6630D-A429-473E-BC43-EDA09EEEFC99}" destId="{3DB65F8D-BF0F-462F-8861-47668F7BC372}" srcOrd="0" destOrd="1" presId="urn:microsoft.com/office/officeart/2005/8/layout/vList5"/>
    <dgm:cxn modelId="{D68FBB74-2E44-4C3F-BF79-3F02FC0608AD}" type="presOf" srcId="{F353B277-B8D4-4D6C-847E-4AD33521C55A}" destId="{62CBFB39-A058-49C0-9DF2-6716650AEC16}" srcOrd="0" destOrd="0" presId="urn:microsoft.com/office/officeart/2005/8/layout/vList5"/>
    <dgm:cxn modelId="{A8224E5A-9E87-485F-A85E-FFAE35227E32}" type="presOf" srcId="{5AC44892-CC55-4CDB-B38B-59B3B633FD61}" destId="{994A53C1-648F-44F0-A1F7-997B7B611A6A}" srcOrd="0" destOrd="0" presId="urn:microsoft.com/office/officeart/2005/8/layout/vList5"/>
    <dgm:cxn modelId="{878B0D9B-E119-4AC3-8525-09EDA02C0E8F}" type="presOf" srcId="{A987D002-F00C-44C0-8F50-2487AC465BD3}" destId="{3DB65F8D-BF0F-462F-8861-47668F7BC372}" srcOrd="0" destOrd="2" presId="urn:microsoft.com/office/officeart/2005/8/layout/vList5"/>
    <dgm:cxn modelId="{071068BF-E628-4B87-ABD9-C199D40B1EC2}" srcId="{F353B277-B8D4-4D6C-847E-4AD33521C55A}" destId="{A987D002-F00C-44C0-8F50-2487AC465BD3}" srcOrd="2" destOrd="0" parTransId="{D9258B58-C790-43A9-A9A3-93D70EBF404A}" sibTransId="{9E46293C-EE93-4590-8452-D9B6B0107EE4}"/>
    <dgm:cxn modelId="{980B0AC2-AD94-44D3-99E4-D575AFCEE786}" srcId="{5AC44892-CC55-4CDB-B38B-59B3B633FD61}" destId="{7E91755D-71DC-4FBC-8836-19B20EBE4573}" srcOrd="0" destOrd="0" parTransId="{2A7E0693-C845-4BEB-A448-EA38CA163883}" sibTransId="{D89F1415-A97F-4633-AF5B-9FC2FE84822C}"/>
    <dgm:cxn modelId="{2FC965E6-D9BE-4244-B6C4-817ED4637410}" srcId="{5AC44892-CC55-4CDB-B38B-59B3B633FD61}" destId="{F353B277-B8D4-4D6C-847E-4AD33521C55A}" srcOrd="1" destOrd="0" parTransId="{C01C0A8A-3950-4E46-971F-AACA94D92422}" sibTransId="{5F1EAF81-0B29-4DE2-9F14-5AD7393CE82B}"/>
    <dgm:cxn modelId="{121858E7-59FA-47FA-A5EB-E80DB9EB7F0F}" srcId="{7E91755D-71DC-4FBC-8836-19B20EBE4573}" destId="{ECEFDFEC-F9F1-44E2-A8D3-D6A173FEB066}" srcOrd="1" destOrd="0" parTransId="{DC06B663-A355-4A98-A28D-0D01790F8725}" sibTransId="{09F95EDB-B3E9-4137-B1CA-96DB62422B38}"/>
    <dgm:cxn modelId="{A43547F1-7163-40DE-B217-F6D6EDFDE2C5}" srcId="{7E91755D-71DC-4FBC-8836-19B20EBE4573}" destId="{28D46C61-C596-497D-87E8-17B0AE359E0D}" srcOrd="0" destOrd="0" parTransId="{9E8001E3-6849-4627-A33A-62CD7AB14B33}" sibTransId="{6039489D-0CDB-4E57-B632-7EA236DC463F}"/>
    <dgm:cxn modelId="{3F4810F5-0D7B-4B8E-BCA0-5FBDECC25E55}" type="presOf" srcId="{28D46C61-C596-497D-87E8-17B0AE359E0D}" destId="{CC21263D-C57A-46BA-AB30-5B6378D44595}" srcOrd="0" destOrd="0" presId="urn:microsoft.com/office/officeart/2005/8/layout/vList5"/>
    <dgm:cxn modelId="{CAA89FFE-C47D-411E-84D1-FFDC1C901FC0}" type="presOf" srcId="{7FAD8A64-0D6B-4717-AD26-100C5267001A}" destId="{3DB65F8D-BF0F-462F-8861-47668F7BC372}" srcOrd="0" destOrd="0" presId="urn:microsoft.com/office/officeart/2005/8/layout/vList5"/>
    <dgm:cxn modelId="{5BBDAD5D-F1F1-478F-9D10-2DBD83D6F94A}" type="presParOf" srcId="{994A53C1-648F-44F0-A1F7-997B7B611A6A}" destId="{42B5CF91-9E91-4376-B436-4AE744A133F4}" srcOrd="0" destOrd="0" presId="urn:microsoft.com/office/officeart/2005/8/layout/vList5"/>
    <dgm:cxn modelId="{3B2041DE-49A3-4DF9-8403-FFB08E057D13}" type="presParOf" srcId="{42B5CF91-9E91-4376-B436-4AE744A133F4}" destId="{32720A9D-F6F0-4B0A-A13A-A221A974747F}" srcOrd="0" destOrd="0" presId="urn:microsoft.com/office/officeart/2005/8/layout/vList5"/>
    <dgm:cxn modelId="{7135383A-1289-4799-8A73-6C90CE898D6B}" type="presParOf" srcId="{42B5CF91-9E91-4376-B436-4AE744A133F4}" destId="{CC21263D-C57A-46BA-AB30-5B6378D44595}" srcOrd="1" destOrd="0" presId="urn:microsoft.com/office/officeart/2005/8/layout/vList5"/>
    <dgm:cxn modelId="{D4146631-2174-4029-B1D2-482ADB4AD753}" type="presParOf" srcId="{994A53C1-648F-44F0-A1F7-997B7B611A6A}" destId="{DB38B9A1-1F27-4B3D-999F-909DE263DB2A}" srcOrd="1" destOrd="0" presId="urn:microsoft.com/office/officeart/2005/8/layout/vList5"/>
    <dgm:cxn modelId="{B537D8DB-50FE-46EA-AB82-EAF5A0B581D2}" type="presParOf" srcId="{994A53C1-648F-44F0-A1F7-997B7B611A6A}" destId="{585C83AB-22AB-4932-9B51-04A81AF28F7A}" srcOrd="2" destOrd="0" presId="urn:microsoft.com/office/officeart/2005/8/layout/vList5"/>
    <dgm:cxn modelId="{86083907-02F0-445E-BCE8-A494C4080569}" type="presParOf" srcId="{585C83AB-22AB-4932-9B51-04A81AF28F7A}" destId="{62CBFB39-A058-49C0-9DF2-6716650AEC16}" srcOrd="0" destOrd="0" presId="urn:microsoft.com/office/officeart/2005/8/layout/vList5"/>
    <dgm:cxn modelId="{2F1E4981-7458-4306-86AC-C7CA5656AAC1}" type="presParOf" srcId="{585C83AB-22AB-4932-9B51-04A81AF28F7A}" destId="{3DB65F8D-BF0F-462F-8861-47668F7BC37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7BC9E-DF41-4952-981E-0B4CD4118900}">
      <dsp:nvSpPr>
        <dsp:cNvPr id="0" name=""/>
        <dsp:cNvSpPr/>
      </dsp:nvSpPr>
      <dsp:spPr>
        <a:xfrm>
          <a:off x="2072672" y="1687402"/>
          <a:ext cx="2520010" cy="2520023"/>
        </a:xfrm>
        <a:prstGeom prst="ellipse">
          <a:avLst/>
        </a:prstGeom>
        <a:solidFill>
          <a:srgbClr val="00187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t>Cohésion apparente suffisante des terrains?</a:t>
          </a:r>
        </a:p>
      </dsp:txBody>
      <dsp:txXfrm>
        <a:off x="2441719" y="2056451"/>
        <a:ext cx="1781916" cy="1781925"/>
      </dsp:txXfrm>
    </dsp:sp>
    <dsp:sp modelId="{92495929-5FAC-4DDB-A06A-DE92EF53ED37}">
      <dsp:nvSpPr>
        <dsp:cNvPr id="0" name=""/>
        <dsp:cNvSpPr/>
      </dsp:nvSpPr>
      <dsp:spPr>
        <a:xfrm>
          <a:off x="4705490" y="762491"/>
          <a:ext cx="601333" cy="601593"/>
        </a:xfrm>
        <a:prstGeom prst="ellipse">
          <a:avLst/>
        </a:prstGeom>
        <a:solidFill>
          <a:srgbClr val="FF8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E20CF5-28CB-42BC-B237-65F539501BB4}">
      <dsp:nvSpPr>
        <dsp:cNvPr id="0" name=""/>
        <dsp:cNvSpPr/>
      </dsp:nvSpPr>
      <dsp:spPr>
        <a:xfrm>
          <a:off x="3282037" y="6016322"/>
          <a:ext cx="436022" cy="436028"/>
        </a:xfrm>
        <a:prstGeom prst="ellipse">
          <a:avLst/>
        </a:prstGeom>
        <a:solidFill>
          <a:srgbClr val="FF8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38BFEB-3CB1-4E60-ACC7-CFF942E9D726}">
      <dsp:nvSpPr>
        <dsp:cNvPr id="0" name=""/>
        <dsp:cNvSpPr/>
      </dsp:nvSpPr>
      <dsp:spPr>
        <a:xfrm>
          <a:off x="7375989" y="3204252"/>
          <a:ext cx="436022" cy="4360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5035C2-7AF2-4DC6-8AA5-7C3C6DBC7958}">
      <dsp:nvSpPr>
        <dsp:cNvPr id="0" name=""/>
        <dsp:cNvSpPr/>
      </dsp:nvSpPr>
      <dsp:spPr>
        <a:xfrm>
          <a:off x="5292400" y="6480155"/>
          <a:ext cx="601333" cy="601593"/>
        </a:xfrm>
        <a:prstGeom prst="ellipse">
          <a:avLst/>
        </a:prstGeom>
        <a:solidFill>
          <a:srgbClr val="FF8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713812-6E58-4928-B271-54C03A8CC519}">
      <dsp:nvSpPr>
        <dsp:cNvPr id="0" name=""/>
        <dsp:cNvSpPr/>
      </dsp:nvSpPr>
      <dsp:spPr>
        <a:xfrm>
          <a:off x="3404079" y="1617487"/>
          <a:ext cx="436022" cy="436028"/>
        </a:xfrm>
        <a:prstGeom prst="ellipse">
          <a:avLst/>
        </a:prstGeom>
        <a:solidFill>
          <a:srgbClr val="FF8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2ABD1C-33BC-4900-9569-D402CD5C3431}">
      <dsp:nvSpPr>
        <dsp:cNvPr id="0" name=""/>
        <dsp:cNvSpPr/>
      </dsp:nvSpPr>
      <dsp:spPr>
        <a:xfrm>
          <a:off x="2031662" y="4111698"/>
          <a:ext cx="436022" cy="436028"/>
        </a:xfrm>
        <a:prstGeom prst="ellipse">
          <a:avLst/>
        </a:prstGeom>
        <a:solidFill>
          <a:srgbClr val="FF8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4A3E59-2168-474C-81B8-6E580D80B29D}">
      <dsp:nvSpPr>
        <dsp:cNvPr id="0" name=""/>
        <dsp:cNvSpPr/>
      </dsp:nvSpPr>
      <dsp:spPr>
        <a:xfrm>
          <a:off x="-250408" y="1806499"/>
          <a:ext cx="2555998" cy="2556006"/>
        </a:xfrm>
        <a:prstGeom prst="ellipse">
          <a:avLst/>
        </a:prstGeom>
        <a:solidFill>
          <a:srgbClr val="00187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t>Possibilité de gérer l’eau pendant les travaux?</a:t>
          </a:r>
        </a:p>
      </dsp:txBody>
      <dsp:txXfrm>
        <a:off x="123909" y="2180817"/>
        <a:ext cx="1807364" cy="1807370"/>
      </dsp:txXfrm>
    </dsp:sp>
    <dsp:sp modelId="{560659A7-4CE2-4D91-80D3-9942401E3A34}">
      <dsp:nvSpPr>
        <dsp:cNvPr id="0" name=""/>
        <dsp:cNvSpPr/>
      </dsp:nvSpPr>
      <dsp:spPr>
        <a:xfrm>
          <a:off x="4097499" y="1636445"/>
          <a:ext cx="601333" cy="601593"/>
        </a:xfrm>
        <a:prstGeom prst="ellipse">
          <a:avLst/>
        </a:prstGeom>
        <a:solidFill>
          <a:srgbClr val="FF8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675390-A107-4F6F-AAD2-B76A1CAB50B4}">
      <dsp:nvSpPr>
        <dsp:cNvPr id="0" name=""/>
        <dsp:cNvSpPr/>
      </dsp:nvSpPr>
      <dsp:spPr>
        <a:xfrm>
          <a:off x="135574" y="4828301"/>
          <a:ext cx="1087282" cy="1087544"/>
        </a:xfrm>
        <a:prstGeom prst="ellipse">
          <a:avLst/>
        </a:prstGeom>
        <a:solidFill>
          <a:srgbClr val="FF8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038082-DADC-4B35-AC5B-1B90CDCF7D72}">
      <dsp:nvSpPr>
        <dsp:cNvPr id="0" name=""/>
        <dsp:cNvSpPr/>
      </dsp:nvSpPr>
      <dsp:spPr>
        <a:xfrm>
          <a:off x="6522950" y="-109955"/>
          <a:ext cx="4319993" cy="4319992"/>
        </a:xfrm>
        <a:prstGeom prst="ellipse">
          <a:avLst/>
        </a:prstGeom>
        <a:solidFill>
          <a:srgbClr val="00187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t>Absence d’avoisinant sensible aux déplacements ?</a:t>
          </a:r>
        </a:p>
      </dsp:txBody>
      <dsp:txXfrm>
        <a:off x="7155598" y="522693"/>
        <a:ext cx="3054697" cy="3054696"/>
      </dsp:txXfrm>
    </dsp:sp>
    <dsp:sp modelId="{2A46AE3F-E164-43BA-95A7-46673F12AC0A}">
      <dsp:nvSpPr>
        <dsp:cNvPr id="0" name=""/>
        <dsp:cNvSpPr/>
      </dsp:nvSpPr>
      <dsp:spPr>
        <a:xfrm>
          <a:off x="6601577" y="2468691"/>
          <a:ext cx="601333" cy="601593"/>
        </a:xfrm>
        <a:prstGeom prst="ellipse">
          <a:avLst/>
        </a:prstGeom>
        <a:solidFill>
          <a:srgbClr val="FF8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06FCCD-8B13-4B60-BD20-47632736C5BC}">
      <dsp:nvSpPr>
        <dsp:cNvPr id="0" name=""/>
        <dsp:cNvSpPr/>
      </dsp:nvSpPr>
      <dsp:spPr>
        <a:xfrm>
          <a:off x="-278258" y="6122485"/>
          <a:ext cx="436022" cy="436028"/>
        </a:xfrm>
        <a:prstGeom prst="ellipse">
          <a:avLst/>
        </a:prstGeom>
        <a:solidFill>
          <a:srgbClr val="FF8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768E4F-505C-4B9F-AB76-0939573F68E3}">
      <dsp:nvSpPr>
        <dsp:cNvPr id="0" name=""/>
        <dsp:cNvSpPr/>
      </dsp:nvSpPr>
      <dsp:spPr>
        <a:xfrm>
          <a:off x="4066434" y="5501934"/>
          <a:ext cx="436022" cy="436028"/>
        </a:xfrm>
        <a:prstGeom prst="ellipse">
          <a:avLst/>
        </a:prstGeom>
        <a:solidFill>
          <a:srgbClr val="FF8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508A8B-2438-4E98-A275-C7EB47DEA714}">
      <dsp:nvSpPr>
        <dsp:cNvPr id="0" name=""/>
        <dsp:cNvSpPr/>
      </dsp:nvSpPr>
      <dsp:spPr>
        <a:xfrm>
          <a:off x="8060972" y="4194444"/>
          <a:ext cx="3312005" cy="3311994"/>
        </a:xfrm>
        <a:prstGeom prst="ellipse">
          <a:avLst/>
        </a:prstGeom>
        <a:solidFill>
          <a:srgbClr val="00187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t>Poussée maximale</a:t>
          </a:r>
        </a:p>
        <a:p>
          <a:pPr marL="0" lvl="0" indent="0" algn="ctr" defTabSz="1066800">
            <a:lnSpc>
              <a:spcPct val="90000"/>
            </a:lnSpc>
            <a:spcBef>
              <a:spcPct val="0"/>
            </a:spcBef>
            <a:spcAft>
              <a:spcPct val="35000"/>
            </a:spcAft>
            <a:buNone/>
          </a:pPr>
          <a:r>
            <a:rPr lang="fr-FR" sz="2400" kern="1200" dirty="0" err="1"/>
            <a:t>Fh</a:t>
          </a:r>
          <a:r>
            <a:rPr lang="fr-FR" sz="2400" kern="1200" dirty="0"/>
            <a:t> = 200 kN/ml?</a:t>
          </a:r>
        </a:p>
      </dsp:txBody>
      <dsp:txXfrm>
        <a:off x="8546004" y="4679474"/>
        <a:ext cx="2341941" cy="2341934"/>
      </dsp:txXfrm>
    </dsp:sp>
    <dsp:sp modelId="{48CD5610-4856-4102-99EB-03802E754226}">
      <dsp:nvSpPr>
        <dsp:cNvPr id="0" name=""/>
        <dsp:cNvSpPr/>
      </dsp:nvSpPr>
      <dsp:spPr>
        <a:xfrm>
          <a:off x="7997293" y="4674111"/>
          <a:ext cx="436022" cy="436028"/>
        </a:xfrm>
        <a:prstGeom prst="ellipse">
          <a:avLst/>
        </a:prstGeom>
        <a:solidFill>
          <a:srgbClr val="FF8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BAE3D-2DAE-4C68-8805-070BE63A15AD}">
      <dsp:nvSpPr>
        <dsp:cNvPr id="0" name=""/>
        <dsp:cNvSpPr/>
      </dsp:nvSpPr>
      <dsp:spPr>
        <a:xfrm>
          <a:off x="5558" y="4335063"/>
          <a:ext cx="4947270" cy="1978908"/>
        </a:xfrm>
        <a:prstGeom prst="chevron">
          <a:avLst/>
        </a:prstGeom>
        <a:solidFill>
          <a:srgbClr val="00187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fr-FR" sz="2800" kern="1200" dirty="0"/>
            <a:t>Investigations spécifiques</a:t>
          </a:r>
        </a:p>
      </dsp:txBody>
      <dsp:txXfrm>
        <a:off x="995012" y="4335063"/>
        <a:ext cx="2968362" cy="1978908"/>
      </dsp:txXfrm>
    </dsp:sp>
    <dsp:sp modelId="{5941A026-B92A-4F26-9832-73176CEA95F9}">
      <dsp:nvSpPr>
        <dsp:cNvPr id="0" name=""/>
        <dsp:cNvSpPr/>
      </dsp:nvSpPr>
      <dsp:spPr>
        <a:xfrm>
          <a:off x="4458101" y="4335063"/>
          <a:ext cx="4947270" cy="1978908"/>
        </a:xfrm>
        <a:prstGeom prst="chevron">
          <a:avLst/>
        </a:prstGeom>
        <a:solidFill>
          <a:srgbClr val="00187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fr-FR" sz="2400" kern="1200" dirty="0"/>
            <a:t>Analyse des risques propres à cette méthodologie et à l’environnement du projet</a:t>
          </a:r>
        </a:p>
      </dsp:txBody>
      <dsp:txXfrm>
        <a:off x="5447555" y="4335063"/>
        <a:ext cx="2968362" cy="1978908"/>
      </dsp:txXfrm>
    </dsp:sp>
    <dsp:sp modelId="{CA5F14FD-582C-4716-8CA1-3AD695D6E459}">
      <dsp:nvSpPr>
        <dsp:cNvPr id="0" name=""/>
        <dsp:cNvSpPr/>
      </dsp:nvSpPr>
      <dsp:spPr>
        <a:xfrm>
          <a:off x="8910644" y="4335063"/>
          <a:ext cx="4947270" cy="1978908"/>
        </a:xfrm>
        <a:prstGeom prst="chevron">
          <a:avLst/>
        </a:prstGeom>
        <a:solidFill>
          <a:srgbClr val="00187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fr-FR" sz="2800" kern="1200" dirty="0"/>
            <a:t>Définition d’hypothèses géotechniques appropriées</a:t>
          </a:r>
        </a:p>
      </dsp:txBody>
      <dsp:txXfrm>
        <a:off x="9900098" y="4335063"/>
        <a:ext cx="2968362" cy="1978908"/>
      </dsp:txXfrm>
    </dsp:sp>
    <dsp:sp modelId="{E3252C51-0A69-4D59-B809-F90FA3CA5F73}">
      <dsp:nvSpPr>
        <dsp:cNvPr id="0" name=""/>
        <dsp:cNvSpPr/>
      </dsp:nvSpPr>
      <dsp:spPr>
        <a:xfrm>
          <a:off x="13363188" y="4335063"/>
          <a:ext cx="4947270" cy="1978908"/>
        </a:xfrm>
        <a:prstGeom prst="chevron">
          <a:avLst/>
        </a:prstGeom>
        <a:solidFill>
          <a:srgbClr val="00187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fr-FR" sz="2400" kern="1200" dirty="0"/>
            <a:t>Contenu principal d’un dimensionnement de projet</a:t>
          </a:r>
        </a:p>
      </dsp:txBody>
      <dsp:txXfrm>
        <a:off x="14352642" y="4335063"/>
        <a:ext cx="2968362" cy="1978908"/>
      </dsp:txXfrm>
    </dsp:sp>
    <dsp:sp modelId="{1DF9425A-8D5C-4102-BE75-FFBE08A907CF}">
      <dsp:nvSpPr>
        <dsp:cNvPr id="0" name=""/>
        <dsp:cNvSpPr/>
      </dsp:nvSpPr>
      <dsp:spPr>
        <a:xfrm>
          <a:off x="17815731" y="4335063"/>
          <a:ext cx="4947270" cy="1978908"/>
        </a:xfrm>
        <a:prstGeom prst="chevron">
          <a:avLst/>
        </a:prstGeom>
        <a:solidFill>
          <a:srgbClr val="00187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fr-FR" sz="2400" kern="1200" dirty="0"/>
            <a:t>Définition de l’instrumentation nécessaire au suivi de comportement de l’ouvrage et des avoisinants</a:t>
          </a:r>
        </a:p>
      </dsp:txBody>
      <dsp:txXfrm>
        <a:off x="18805185" y="4335063"/>
        <a:ext cx="2968362" cy="19789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21263D-C57A-46BA-AB30-5B6378D44595}">
      <dsp:nvSpPr>
        <dsp:cNvPr id="0" name=""/>
        <dsp:cNvSpPr/>
      </dsp:nvSpPr>
      <dsp:spPr>
        <a:xfrm rot="5400000">
          <a:off x="6614920" y="-2571876"/>
          <a:ext cx="1379099" cy="6874795"/>
        </a:xfrm>
        <a:prstGeom prst="round2SameRect">
          <a:avLst/>
        </a:prstGeom>
        <a:solidFill>
          <a:schemeClr val="bg1">
            <a:lumMod val="95000"/>
            <a:alpha val="90000"/>
          </a:schemeClr>
        </a:solidFill>
        <a:ln w="25400" cap="flat" cmpd="sng" algn="ctr">
          <a:solidFill>
            <a:srgbClr val="001871"/>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FontTx/>
            <a:buNone/>
          </a:pPr>
          <a:r>
            <a:rPr lang="fr-FR" sz="1900" kern="1200" dirty="0">
              <a:solidFill>
                <a:srgbClr val="000000"/>
              </a:solidFill>
              <a:sym typeface="Calibri"/>
            </a:rPr>
            <a:t>bâtiments (infrastructure et superstructure), réseaux, voiries, ouvrages de génie civil, ouvrages naturels (talus par ex)</a:t>
          </a:r>
          <a:endParaRPr lang="fr-FR" sz="1900" kern="1200" dirty="0"/>
        </a:p>
      </dsp:txBody>
      <dsp:txXfrm rot="-5400000">
        <a:off x="3867072" y="243294"/>
        <a:ext cx="6807473" cy="1244455"/>
      </dsp:txXfrm>
    </dsp:sp>
    <dsp:sp modelId="{32720A9D-F6F0-4B0A-A13A-A221A974747F}">
      <dsp:nvSpPr>
        <dsp:cNvPr id="0" name=""/>
        <dsp:cNvSpPr/>
      </dsp:nvSpPr>
      <dsp:spPr>
        <a:xfrm>
          <a:off x="0" y="3584"/>
          <a:ext cx="3867072" cy="1723874"/>
        </a:xfrm>
        <a:prstGeom prst="roundRect">
          <a:avLst/>
        </a:prstGeom>
        <a:solidFill>
          <a:srgbClr val="001871"/>
        </a:solidFill>
        <a:ln w="25400" cap="flat" cmpd="sng" algn="ctr">
          <a:solidFill>
            <a:srgbClr val="00187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fr-FR" sz="2600" kern="1200" dirty="0"/>
            <a:t>Recenser et examiner les ouvrages avoisinants de la paroi</a:t>
          </a:r>
        </a:p>
      </dsp:txBody>
      <dsp:txXfrm>
        <a:off x="84153" y="87737"/>
        <a:ext cx="3698766" cy="1555568"/>
      </dsp:txXfrm>
    </dsp:sp>
    <dsp:sp modelId="{3DB65F8D-BF0F-462F-8861-47668F7BC372}">
      <dsp:nvSpPr>
        <dsp:cNvPr id="0" name=""/>
        <dsp:cNvSpPr/>
      </dsp:nvSpPr>
      <dsp:spPr>
        <a:xfrm rot="5400000">
          <a:off x="6614920" y="-761808"/>
          <a:ext cx="1379099" cy="6874795"/>
        </a:xfrm>
        <a:prstGeom prst="round2SameRect">
          <a:avLst/>
        </a:prstGeom>
        <a:solidFill>
          <a:schemeClr val="bg1">
            <a:lumMod val="95000"/>
            <a:alpha val="90000"/>
          </a:schemeClr>
        </a:solidFill>
        <a:ln w="25400" cap="flat" cmpd="sng" algn="ctr">
          <a:solidFill>
            <a:srgbClr val="FF8600"/>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FontTx/>
            <a:buNone/>
          </a:pPr>
          <a:r>
            <a:rPr lang="fr-FR" sz="1900" kern="1200" dirty="0">
              <a:solidFill>
                <a:srgbClr val="000000"/>
              </a:solidFill>
              <a:sym typeface="Calibri"/>
            </a:rPr>
            <a:t>cote d’assise, géométrie, nature, matériaux de fondations, nature du sol d’assise</a:t>
          </a:r>
          <a:endParaRPr lang="fr-FR" sz="1900" kern="1200" dirty="0"/>
        </a:p>
      </dsp:txBody>
      <dsp:txXfrm rot="-5400000">
        <a:off x="3867072" y="2053362"/>
        <a:ext cx="6807473" cy="1244455"/>
      </dsp:txXfrm>
    </dsp:sp>
    <dsp:sp modelId="{62CBFB39-A058-49C0-9DF2-6716650AEC16}">
      <dsp:nvSpPr>
        <dsp:cNvPr id="0" name=""/>
        <dsp:cNvSpPr/>
      </dsp:nvSpPr>
      <dsp:spPr>
        <a:xfrm>
          <a:off x="0" y="1813652"/>
          <a:ext cx="3867072" cy="1723874"/>
        </a:xfrm>
        <a:prstGeom prst="roundRect">
          <a:avLst/>
        </a:prstGeom>
        <a:solidFill>
          <a:srgbClr val="FF8600"/>
        </a:solidFill>
        <a:ln w="25400" cap="flat" cmpd="sng" algn="ctr">
          <a:solidFill>
            <a:srgbClr val="FF8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fr-FR" sz="2600" kern="1200" dirty="0"/>
            <a:t>Reconnaitre les fondations des ouvrages avoisinants</a:t>
          </a:r>
        </a:p>
      </dsp:txBody>
      <dsp:txXfrm>
        <a:off x="84153" y="1897805"/>
        <a:ext cx="3698766" cy="1555568"/>
      </dsp:txXfrm>
    </dsp:sp>
    <dsp:sp modelId="{09A4F08E-A372-4F68-9C1C-BDA694161894}">
      <dsp:nvSpPr>
        <dsp:cNvPr id="0" name=""/>
        <dsp:cNvSpPr/>
      </dsp:nvSpPr>
      <dsp:spPr>
        <a:xfrm rot="5400000">
          <a:off x="6614920" y="1048259"/>
          <a:ext cx="1379099" cy="6874795"/>
        </a:xfrm>
        <a:prstGeom prst="round2SameRect">
          <a:avLst/>
        </a:prstGeom>
        <a:solidFill>
          <a:schemeClr val="bg1">
            <a:lumMod val="95000"/>
            <a:alpha val="90000"/>
          </a:schemeClr>
        </a:solidFill>
        <a:ln w="25400" cap="flat" cmpd="sng" algn="ctr">
          <a:solidFill>
            <a:srgbClr val="001871"/>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FontTx/>
            <a:buNone/>
          </a:pPr>
          <a:r>
            <a:rPr lang="fr-FR" sz="1900" kern="1200" dirty="0">
              <a:solidFill>
                <a:srgbClr val="000000"/>
              </a:solidFill>
              <a:sym typeface="Calibri"/>
            </a:rPr>
            <a:t>cote nivelée de l’assise, géométrie, type, nature des matériaux, nature des matériaux de remblais, état de vétusté</a:t>
          </a:r>
          <a:endParaRPr lang="fr-FR" sz="1900" kern="1200" dirty="0"/>
        </a:p>
      </dsp:txBody>
      <dsp:txXfrm rot="-5400000">
        <a:off x="3867072" y="3863429"/>
        <a:ext cx="6807473" cy="1244455"/>
      </dsp:txXfrm>
    </dsp:sp>
    <dsp:sp modelId="{99F5E9C8-0750-49AC-8FD2-437661F8292E}">
      <dsp:nvSpPr>
        <dsp:cNvPr id="0" name=""/>
        <dsp:cNvSpPr/>
      </dsp:nvSpPr>
      <dsp:spPr>
        <a:xfrm>
          <a:off x="0" y="3623720"/>
          <a:ext cx="3867072" cy="1723874"/>
        </a:xfrm>
        <a:prstGeom prst="roundRect">
          <a:avLst/>
        </a:prstGeom>
        <a:solidFill>
          <a:srgbClr val="001871"/>
        </a:solidFill>
        <a:ln w="25400" cap="flat" cmpd="sng" algn="ctr">
          <a:solidFill>
            <a:srgbClr val="00187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fr-FR" sz="2600" kern="1200" dirty="0"/>
            <a:t>Reconnaitre les réseaux existants</a:t>
          </a:r>
        </a:p>
      </dsp:txBody>
      <dsp:txXfrm>
        <a:off x="84153" y="3707873"/>
        <a:ext cx="3698766" cy="1555568"/>
      </dsp:txXfrm>
    </dsp:sp>
    <dsp:sp modelId="{C0ADA54C-BA85-4C45-B9A2-9ACC69E76F62}">
      <dsp:nvSpPr>
        <dsp:cNvPr id="0" name=""/>
        <dsp:cNvSpPr/>
      </dsp:nvSpPr>
      <dsp:spPr>
        <a:xfrm rot="5400000">
          <a:off x="6614920" y="2858327"/>
          <a:ext cx="1379099" cy="6874795"/>
        </a:xfrm>
        <a:prstGeom prst="round2SameRect">
          <a:avLst/>
        </a:prstGeom>
        <a:solidFill>
          <a:schemeClr val="bg1">
            <a:lumMod val="95000"/>
            <a:alpha val="90000"/>
          </a:schemeClr>
        </a:solidFill>
        <a:ln w="25400" cap="flat" cmpd="sng" algn="ctr">
          <a:solidFill>
            <a:srgbClr val="FF8600"/>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endParaRPr lang="fr-FR" sz="1900" kern="1200" dirty="0"/>
        </a:p>
        <a:p>
          <a:pPr marL="171450" lvl="1" indent="-171450" algn="l" defTabSz="844550">
            <a:lnSpc>
              <a:spcPct val="90000"/>
            </a:lnSpc>
            <a:spcBef>
              <a:spcPct val="0"/>
            </a:spcBef>
            <a:spcAft>
              <a:spcPct val="15000"/>
            </a:spcAft>
            <a:buFontTx/>
            <a:buNone/>
          </a:pPr>
          <a:r>
            <a:rPr lang="fr-FR" sz="1900" kern="1200" dirty="0">
              <a:solidFill>
                <a:srgbClr val="000000"/>
              </a:solidFill>
              <a:sym typeface="Calibri"/>
            </a:rPr>
            <a:t>géométrie, contraintes d’utilisation, date de construction, fonctions, état de vétusté, mode constructif,..</a:t>
          </a:r>
          <a:endParaRPr lang="fr-FR" sz="1900" kern="1200" dirty="0"/>
        </a:p>
        <a:p>
          <a:pPr marL="171450" lvl="1" indent="-171450" algn="l" defTabSz="844550">
            <a:lnSpc>
              <a:spcPct val="90000"/>
            </a:lnSpc>
            <a:spcBef>
              <a:spcPct val="0"/>
            </a:spcBef>
            <a:spcAft>
              <a:spcPct val="15000"/>
            </a:spcAft>
            <a:buChar char="•"/>
          </a:pPr>
          <a:endParaRPr lang="fr-FR" sz="1900" kern="1200" dirty="0"/>
        </a:p>
      </dsp:txBody>
      <dsp:txXfrm rot="-5400000">
        <a:off x="3867072" y="5673497"/>
        <a:ext cx="6807473" cy="1244455"/>
      </dsp:txXfrm>
    </dsp:sp>
    <dsp:sp modelId="{DD33AC67-3D41-4A8A-B8B7-64858F4D4755}">
      <dsp:nvSpPr>
        <dsp:cNvPr id="0" name=""/>
        <dsp:cNvSpPr/>
      </dsp:nvSpPr>
      <dsp:spPr>
        <a:xfrm>
          <a:off x="0" y="5433788"/>
          <a:ext cx="3867072" cy="1723874"/>
        </a:xfrm>
        <a:prstGeom prst="roundRect">
          <a:avLst/>
        </a:prstGeom>
        <a:solidFill>
          <a:srgbClr val="FF8600"/>
        </a:solidFill>
        <a:ln w="25400" cap="flat" cmpd="sng" algn="ctr">
          <a:solidFill>
            <a:srgbClr val="FF8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fr-FR" sz="2600" kern="1200" dirty="0"/>
            <a:t>Apprécier la sensibilité des avoisinants de la ZIG au projet et caractériser les ouvrages de la ZIG</a:t>
          </a:r>
        </a:p>
      </dsp:txBody>
      <dsp:txXfrm>
        <a:off x="84153" y="5517941"/>
        <a:ext cx="3698766" cy="15555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642B9-B771-4AB2-8222-8505F567BDD1}">
      <dsp:nvSpPr>
        <dsp:cNvPr id="0" name=""/>
        <dsp:cNvSpPr/>
      </dsp:nvSpPr>
      <dsp:spPr>
        <a:xfrm>
          <a:off x="5196749" y="3263822"/>
          <a:ext cx="2171959" cy="2171959"/>
        </a:xfrm>
        <a:prstGeom prst="ellipse">
          <a:avLst/>
        </a:prstGeom>
        <a:solidFill>
          <a:srgbClr val="FF8600"/>
        </a:solidFill>
        <a:ln>
          <a:solidFill>
            <a:srgbClr val="FF86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fr-FR" sz="2600" kern="1200" dirty="0"/>
            <a:t>Analyse des risques spécifiques</a:t>
          </a:r>
        </a:p>
      </dsp:txBody>
      <dsp:txXfrm>
        <a:off x="5514825" y="3581898"/>
        <a:ext cx="1535807" cy="1535807"/>
      </dsp:txXfrm>
    </dsp:sp>
    <dsp:sp modelId="{3AC2C3FA-0C7F-4C3C-B621-92A6B1A3E598}">
      <dsp:nvSpPr>
        <dsp:cNvPr id="0" name=""/>
        <dsp:cNvSpPr/>
      </dsp:nvSpPr>
      <dsp:spPr>
        <a:xfrm rot="16200000">
          <a:off x="5739784" y="2705320"/>
          <a:ext cx="1085890" cy="31113"/>
        </a:xfrm>
        <a:custGeom>
          <a:avLst/>
          <a:gdLst/>
          <a:ahLst/>
          <a:cxnLst/>
          <a:rect l="0" t="0" r="0" b="0"/>
          <a:pathLst>
            <a:path>
              <a:moveTo>
                <a:pt x="0" y="15556"/>
              </a:moveTo>
              <a:lnTo>
                <a:pt x="1085890" y="15556"/>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255582" y="2693729"/>
        <a:ext cx="54294" cy="54294"/>
      </dsp:txXfrm>
    </dsp:sp>
    <dsp:sp modelId="{D9A2FCED-16C5-487A-8D5A-D12729A1AA6D}">
      <dsp:nvSpPr>
        <dsp:cNvPr id="0" name=""/>
        <dsp:cNvSpPr/>
      </dsp:nvSpPr>
      <dsp:spPr>
        <a:xfrm>
          <a:off x="5196749" y="5972"/>
          <a:ext cx="2171959" cy="2171959"/>
        </a:xfrm>
        <a:prstGeom prst="ellipse">
          <a:avLst/>
        </a:prstGeom>
        <a:solidFill>
          <a:srgbClr val="001871"/>
        </a:solidFill>
        <a:ln>
          <a:solidFill>
            <a:srgbClr val="00187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Présence d’eau impactant le soutènement</a:t>
          </a:r>
        </a:p>
      </dsp:txBody>
      <dsp:txXfrm>
        <a:off x="5514825" y="324048"/>
        <a:ext cx="1535807" cy="1535807"/>
      </dsp:txXfrm>
    </dsp:sp>
    <dsp:sp modelId="{D90A7D68-DA8C-4CDA-93F3-471568CF3CA1}">
      <dsp:nvSpPr>
        <dsp:cNvPr id="0" name=""/>
        <dsp:cNvSpPr/>
      </dsp:nvSpPr>
      <dsp:spPr>
        <a:xfrm rot="19285714">
          <a:off x="7013329" y="3318627"/>
          <a:ext cx="1085890" cy="31113"/>
        </a:xfrm>
        <a:custGeom>
          <a:avLst/>
          <a:gdLst/>
          <a:ahLst/>
          <a:cxnLst/>
          <a:rect l="0" t="0" r="0" b="0"/>
          <a:pathLst>
            <a:path>
              <a:moveTo>
                <a:pt x="0" y="15556"/>
              </a:moveTo>
              <a:lnTo>
                <a:pt x="1085890" y="15556"/>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7529126" y="3307036"/>
        <a:ext cx="54294" cy="54294"/>
      </dsp:txXfrm>
    </dsp:sp>
    <dsp:sp modelId="{346875F6-A395-4F11-8CC8-D777092067C3}">
      <dsp:nvSpPr>
        <dsp:cNvPr id="0" name=""/>
        <dsp:cNvSpPr/>
      </dsp:nvSpPr>
      <dsp:spPr>
        <a:xfrm>
          <a:off x="7743839" y="1232586"/>
          <a:ext cx="2171959" cy="2171959"/>
        </a:xfrm>
        <a:prstGeom prst="ellipse">
          <a:avLst/>
        </a:prstGeom>
        <a:solidFill>
          <a:srgbClr val="001871"/>
        </a:solidFill>
        <a:ln>
          <a:solidFill>
            <a:srgbClr val="00187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Présence d’argiles avec un IP élevé sous les fonds de fouille</a:t>
          </a:r>
        </a:p>
      </dsp:txBody>
      <dsp:txXfrm>
        <a:off x="8061915" y="1550662"/>
        <a:ext cx="1535807" cy="1535807"/>
      </dsp:txXfrm>
    </dsp:sp>
    <dsp:sp modelId="{0B62309C-2828-46E6-8159-04B9E7F4EF27}">
      <dsp:nvSpPr>
        <dsp:cNvPr id="0" name=""/>
        <dsp:cNvSpPr/>
      </dsp:nvSpPr>
      <dsp:spPr>
        <a:xfrm rot="771429">
          <a:off x="7327868" y="4696714"/>
          <a:ext cx="1085890" cy="31113"/>
        </a:xfrm>
        <a:custGeom>
          <a:avLst/>
          <a:gdLst/>
          <a:ahLst/>
          <a:cxnLst/>
          <a:rect l="0" t="0" r="0" b="0"/>
          <a:pathLst>
            <a:path>
              <a:moveTo>
                <a:pt x="0" y="15556"/>
              </a:moveTo>
              <a:lnTo>
                <a:pt x="1085890" y="15556"/>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7843666" y="4685124"/>
        <a:ext cx="54294" cy="54294"/>
      </dsp:txXfrm>
    </dsp:sp>
    <dsp:sp modelId="{8A977D7E-4191-4B72-ADC2-7E339C432030}">
      <dsp:nvSpPr>
        <dsp:cNvPr id="0" name=""/>
        <dsp:cNvSpPr/>
      </dsp:nvSpPr>
      <dsp:spPr>
        <a:xfrm>
          <a:off x="8372918" y="3988761"/>
          <a:ext cx="2171959" cy="2171959"/>
        </a:xfrm>
        <a:prstGeom prst="ellipse">
          <a:avLst/>
        </a:prstGeom>
        <a:solidFill>
          <a:srgbClr val="001871"/>
        </a:solidFill>
        <a:ln>
          <a:solidFill>
            <a:srgbClr val="00187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Charges liées aux travaux</a:t>
          </a:r>
        </a:p>
      </dsp:txBody>
      <dsp:txXfrm>
        <a:off x="8690994" y="4306837"/>
        <a:ext cx="1535807" cy="1535807"/>
      </dsp:txXfrm>
    </dsp:sp>
    <dsp:sp modelId="{6BCCA1ED-51F6-4276-BF34-CF6654BB9422}">
      <dsp:nvSpPr>
        <dsp:cNvPr id="0" name=""/>
        <dsp:cNvSpPr/>
      </dsp:nvSpPr>
      <dsp:spPr>
        <a:xfrm rot="3857143">
          <a:off x="6446548" y="5801855"/>
          <a:ext cx="1085890" cy="31113"/>
        </a:xfrm>
        <a:custGeom>
          <a:avLst/>
          <a:gdLst/>
          <a:ahLst/>
          <a:cxnLst/>
          <a:rect l="0" t="0" r="0" b="0"/>
          <a:pathLst>
            <a:path>
              <a:moveTo>
                <a:pt x="0" y="15556"/>
              </a:moveTo>
              <a:lnTo>
                <a:pt x="1085890" y="15556"/>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962346" y="5790264"/>
        <a:ext cx="54294" cy="54294"/>
      </dsp:txXfrm>
    </dsp:sp>
    <dsp:sp modelId="{92357EF5-DA54-4E59-A3CE-DCEF8546A296}">
      <dsp:nvSpPr>
        <dsp:cNvPr id="0" name=""/>
        <dsp:cNvSpPr/>
      </dsp:nvSpPr>
      <dsp:spPr>
        <a:xfrm>
          <a:off x="6610277" y="6199043"/>
          <a:ext cx="2171959" cy="2171959"/>
        </a:xfrm>
        <a:prstGeom prst="ellipse">
          <a:avLst/>
        </a:prstGeom>
        <a:solidFill>
          <a:srgbClr val="00187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Le voile, les poussées sur le voile &amp; la faisabilité des semelles de butons</a:t>
          </a:r>
        </a:p>
      </dsp:txBody>
      <dsp:txXfrm>
        <a:off x="6928353" y="6517119"/>
        <a:ext cx="1535807" cy="1535807"/>
      </dsp:txXfrm>
    </dsp:sp>
    <dsp:sp modelId="{096951B7-CC26-4C25-83D9-AE511492FC18}">
      <dsp:nvSpPr>
        <dsp:cNvPr id="0" name=""/>
        <dsp:cNvSpPr/>
      </dsp:nvSpPr>
      <dsp:spPr>
        <a:xfrm rot="6942857">
          <a:off x="5033020" y="5801855"/>
          <a:ext cx="1085890" cy="31113"/>
        </a:xfrm>
        <a:custGeom>
          <a:avLst/>
          <a:gdLst/>
          <a:ahLst/>
          <a:cxnLst/>
          <a:rect l="0" t="0" r="0" b="0"/>
          <a:pathLst>
            <a:path>
              <a:moveTo>
                <a:pt x="0" y="15556"/>
              </a:moveTo>
              <a:lnTo>
                <a:pt x="1085890" y="15556"/>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rot="10800000">
        <a:off x="5548818" y="5790264"/>
        <a:ext cx="54294" cy="54294"/>
      </dsp:txXfrm>
    </dsp:sp>
    <dsp:sp modelId="{2C30D9DF-73F3-4C7C-8771-D9B2B52E73C6}">
      <dsp:nvSpPr>
        <dsp:cNvPr id="0" name=""/>
        <dsp:cNvSpPr/>
      </dsp:nvSpPr>
      <dsp:spPr>
        <a:xfrm>
          <a:off x="3783221" y="6199043"/>
          <a:ext cx="2171959" cy="2171959"/>
        </a:xfrm>
        <a:prstGeom prst="ellipse">
          <a:avLst/>
        </a:prstGeom>
        <a:solidFill>
          <a:srgbClr val="001871"/>
        </a:solidFill>
        <a:ln>
          <a:solidFill>
            <a:srgbClr val="00187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Faisabilité du butonnage provisoire</a:t>
          </a:r>
        </a:p>
      </dsp:txBody>
      <dsp:txXfrm>
        <a:off x="4101297" y="6517119"/>
        <a:ext cx="1535807" cy="1535807"/>
      </dsp:txXfrm>
    </dsp:sp>
    <dsp:sp modelId="{ADA7B9F1-E501-4E5C-A48B-9EA6EDE4AF0F}">
      <dsp:nvSpPr>
        <dsp:cNvPr id="0" name=""/>
        <dsp:cNvSpPr/>
      </dsp:nvSpPr>
      <dsp:spPr>
        <a:xfrm rot="10028571">
          <a:off x="4151700" y="4696714"/>
          <a:ext cx="1085890" cy="31113"/>
        </a:xfrm>
        <a:custGeom>
          <a:avLst/>
          <a:gdLst/>
          <a:ahLst/>
          <a:cxnLst/>
          <a:rect l="0" t="0" r="0" b="0"/>
          <a:pathLst>
            <a:path>
              <a:moveTo>
                <a:pt x="0" y="15556"/>
              </a:moveTo>
              <a:lnTo>
                <a:pt x="1085890" y="15556"/>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rot="10800000">
        <a:off x="4667498" y="4685124"/>
        <a:ext cx="54294" cy="54294"/>
      </dsp:txXfrm>
    </dsp:sp>
    <dsp:sp modelId="{83B6886A-3D2F-4528-BDB1-319259CA7CBE}">
      <dsp:nvSpPr>
        <dsp:cNvPr id="0" name=""/>
        <dsp:cNvSpPr/>
      </dsp:nvSpPr>
      <dsp:spPr>
        <a:xfrm>
          <a:off x="2020581" y="3988761"/>
          <a:ext cx="2171959" cy="2171959"/>
        </a:xfrm>
        <a:prstGeom prst="ellipse">
          <a:avLst/>
        </a:prstGeom>
        <a:solidFill>
          <a:srgbClr val="001871"/>
        </a:solidFill>
        <a:ln>
          <a:solidFill>
            <a:srgbClr val="00187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Ouvrages avoisinants</a:t>
          </a:r>
        </a:p>
        <a:p>
          <a:pPr marL="0" lvl="0" indent="0" algn="ctr" defTabSz="800100">
            <a:lnSpc>
              <a:spcPct val="90000"/>
            </a:lnSpc>
            <a:spcBef>
              <a:spcPct val="0"/>
            </a:spcBef>
            <a:spcAft>
              <a:spcPct val="35000"/>
            </a:spcAft>
            <a:buNone/>
          </a:pPr>
          <a:r>
            <a:rPr lang="fr-FR" sz="1800" kern="1200" dirty="0"/>
            <a:t>(ZIG)</a:t>
          </a:r>
        </a:p>
      </dsp:txBody>
      <dsp:txXfrm>
        <a:off x="2338657" y="4306837"/>
        <a:ext cx="1535807" cy="1535807"/>
      </dsp:txXfrm>
    </dsp:sp>
    <dsp:sp modelId="{160A7768-9C67-420D-A744-72CDF19DC09F}">
      <dsp:nvSpPr>
        <dsp:cNvPr id="0" name=""/>
        <dsp:cNvSpPr/>
      </dsp:nvSpPr>
      <dsp:spPr>
        <a:xfrm rot="13114286">
          <a:off x="4466239" y="3318627"/>
          <a:ext cx="1085890" cy="31113"/>
        </a:xfrm>
        <a:custGeom>
          <a:avLst/>
          <a:gdLst/>
          <a:ahLst/>
          <a:cxnLst/>
          <a:rect l="0" t="0" r="0" b="0"/>
          <a:pathLst>
            <a:path>
              <a:moveTo>
                <a:pt x="0" y="15556"/>
              </a:moveTo>
              <a:lnTo>
                <a:pt x="1085890" y="15556"/>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rot="10800000">
        <a:off x="4982037" y="3307036"/>
        <a:ext cx="54294" cy="54294"/>
      </dsp:txXfrm>
    </dsp:sp>
    <dsp:sp modelId="{3CE15E4E-7400-4C27-92FA-C5ECA2EFA61E}">
      <dsp:nvSpPr>
        <dsp:cNvPr id="0" name=""/>
        <dsp:cNvSpPr/>
      </dsp:nvSpPr>
      <dsp:spPr>
        <a:xfrm>
          <a:off x="2649660" y="1232586"/>
          <a:ext cx="2171959" cy="2171959"/>
        </a:xfrm>
        <a:prstGeom prst="ellipse">
          <a:avLst/>
        </a:prstGeom>
        <a:solidFill>
          <a:srgbClr val="001871"/>
        </a:solidFill>
        <a:ln>
          <a:solidFill>
            <a:srgbClr val="00187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Présence de sables</a:t>
          </a:r>
        </a:p>
      </dsp:txBody>
      <dsp:txXfrm>
        <a:off x="2967736" y="1550662"/>
        <a:ext cx="1535807" cy="15358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9D2211-97AB-4741-AC32-97F56C51430B}">
      <dsp:nvSpPr>
        <dsp:cNvPr id="0" name=""/>
        <dsp:cNvSpPr/>
      </dsp:nvSpPr>
      <dsp:spPr>
        <a:xfrm>
          <a:off x="4408" y="206318"/>
          <a:ext cx="5442644" cy="996265"/>
        </a:xfrm>
        <a:prstGeom prst="rect">
          <a:avLst/>
        </a:prstGeom>
        <a:solidFill>
          <a:srgbClr val="001871"/>
        </a:solidFill>
        <a:ln w="25400" cap="flat" cmpd="sng" algn="ctr">
          <a:solidFill>
            <a:srgbClr val="00187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fr-FR" sz="2700" kern="1200" dirty="0"/>
            <a:t>Modèle géotechnique</a:t>
          </a:r>
        </a:p>
      </dsp:txBody>
      <dsp:txXfrm>
        <a:off x="4408" y="206318"/>
        <a:ext cx="5442644" cy="996265"/>
      </dsp:txXfrm>
    </dsp:sp>
    <dsp:sp modelId="{4CB1A3A9-9239-4A51-9ECA-39CA2499ED7E}">
      <dsp:nvSpPr>
        <dsp:cNvPr id="0" name=""/>
        <dsp:cNvSpPr/>
      </dsp:nvSpPr>
      <dsp:spPr>
        <a:xfrm>
          <a:off x="4408" y="1202583"/>
          <a:ext cx="5442644" cy="5336280"/>
        </a:xfrm>
        <a:prstGeom prst="rect">
          <a:avLst/>
        </a:prstGeom>
        <a:solidFill>
          <a:schemeClr val="bg1">
            <a:lumMod val="95000"/>
            <a:alpha val="90000"/>
          </a:schemeClr>
        </a:solidFill>
        <a:ln w="25400" cap="flat" cmpd="sng" algn="ctr">
          <a:solidFill>
            <a:srgbClr val="001871">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just" defTabSz="1200150">
            <a:lnSpc>
              <a:spcPct val="90000"/>
            </a:lnSpc>
            <a:spcBef>
              <a:spcPct val="0"/>
            </a:spcBef>
            <a:spcAft>
              <a:spcPct val="15000"/>
            </a:spcAft>
            <a:buFont typeface="Arial" panose="020B0604020202020204" pitchFamily="34" charset="0"/>
            <a:buChar char="•"/>
          </a:pPr>
          <a:r>
            <a:rPr lang="fr-FR" sz="2700" kern="1200" dirty="0">
              <a:solidFill>
                <a:srgbClr val="000000"/>
              </a:solidFill>
            </a:rPr>
            <a:t>Poids volumiques non saturés et saturés le cas échéant </a:t>
          </a:r>
        </a:p>
        <a:p>
          <a:pPr marL="228600" lvl="1" indent="-228600" algn="just" defTabSz="1200150">
            <a:lnSpc>
              <a:spcPct val="90000"/>
            </a:lnSpc>
            <a:spcBef>
              <a:spcPct val="0"/>
            </a:spcBef>
            <a:spcAft>
              <a:spcPct val="15000"/>
            </a:spcAft>
            <a:buFont typeface="Arial" panose="020B0604020202020204" pitchFamily="34" charset="0"/>
            <a:buChar char="•"/>
          </a:pPr>
          <a:r>
            <a:rPr lang="fr-FR" sz="2700" kern="1200" dirty="0">
              <a:solidFill>
                <a:srgbClr val="000000"/>
              </a:solidFill>
            </a:rPr>
            <a:t>Caractéristiques de cisaillement du sol en phase transitoire (</a:t>
          </a:r>
          <a:r>
            <a:rPr lang="fr-FR" sz="2700" kern="1200" dirty="0" err="1">
              <a:solidFill>
                <a:srgbClr val="000000"/>
              </a:solidFill>
            </a:rPr>
            <a:t>c</a:t>
          </a:r>
          <a:r>
            <a:rPr lang="fr-FR" sz="2700" kern="1200" baseline="-25000" dirty="0" err="1">
              <a:solidFill>
                <a:srgbClr val="000000"/>
              </a:solidFill>
            </a:rPr>
            <a:t>trav</a:t>
          </a:r>
          <a:r>
            <a:rPr lang="fr-FR" sz="2700" kern="1200" dirty="0">
              <a:solidFill>
                <a:srgbClr val="000000"/>
              </a:solidFill>
            </a:rPr>
            <a:t>, </a:t>
          </a:r>
          <a:r>
            <a:rPr lang="fr-FR" sz="2700" kern="1200" dirty="0" err="1">
              <a:solidFill>
                <a:srgbClr val="000000"/>
              </a:solidFill>
            </a:rPr>
            <a:t>φ</a:t>
          </a:r>
          <a:r>
            <a:rPr lang="fr-FR" sz="2700" kern="1200" baseline="-25000" dirty="0" err="1">
              <a:solidFill>
                <a:srgbClr val="000000"/>
              </a:solidFill>
            </a:rPr>
            <a:t>trav</a:t>
          </a:r>
          <a:r>
            <a:rPr lang="fr-FR" sz="2700" kern="1200" dirty="0">
              <a:solidFill>
                <a:srgbClr val="000000"/>
              </a:solidFill>
            </a:rPr>
            <a:t>), données pour une durée limitée </a:t>
          </a:r>
        </a:p>
        <a:p>
          <a:pPr marL="228600" lvl="1" indent="-228600" algn="just" defTabSz="1200150">
            <a:lnSpc>
              <a:spcPct val="90000"/>
            </a:lnSpc>
            <a:spcBef>
              <a:spcPct val="0"/>
            </a:spcBef>
            <a:spcAft>
              <a:spcPct val="15000"/>
            </a:spcAft>
            <a:buFont typeface="Arial" panose="020B0604020202020204" pitchFamily="34" charset="0"/>
            <a:buChar char="•"/>
          </a:pPr>
          <a:r>
            <a:rPr lang="fr-FR" sz="2700" kern="1200" dirty="0">
              <a:solidFill>
                <a:srgbClr val="000000"/>
              </a:solidFill>
            </a:rPr>
            <a:t>Caractéristiques de cisaillement du sol drainées (c’, φ’) </a:t>
          </a:r>
        </a:p>
        <a:p>
          <a:pPr marL="228600" lvl="1" indent="-228600" algn="just" defTabSz="1200150">
            <a:lnSpc>
              <a:spcPct val="90000"/>
            </a:lnSpc>
            <a:spcBef>
              <a:spcPct val="0"/>
            </a:spcBef>
            <a:spcAft>
              <a:spcPct val="15000"/>
            </a:spcAft>
            <a:buFont typeface="Arial" panose="020B0604020202020204" pitchFamily="34" charset="0"/>
            <a:buChar char="•"/>
          </a:pPr>
          <a:r>
            <a:rPr lang="fr-FR" sz="2700" kern="1200" dirty="0">
              <a:solidFill>
                <a:srgbClr val="000000"/>
              </a:solidFill>
            </a:rPr>
            <a:t>Coefficients de poussée et de butée limites et au repos </a:t>
          </a:r>
        </a:p>
        <a:p>
          <a:pPr marL="228600" lvl="1" indent="-228600" algn="just" defTabSz="1200150">
            <a:lnSpc>
              <a:spcPct val="90000"/>
            </a:lnSpc>
            <a:spcBef>
              <a:spcPct val="0"/>
            </a:spcBef>
            <a:spcAft>
              <a:spcPct val="15000"/>
            </a:spcAft>
            <a:buFont typeface="Arial" panose="020B0604020202020204" pitchFamily="34" charset="0"/>
            <a:buChar char="•"/>
          </a:pPr>
          <a:r>
            <a:rPr lang="fr-FR" sz="2700" kern="1200" dirty="0">
              <a:solidFill>
                <a:srgbClr val="000000"/>
              </a:solidFill>
            </a:rPr>
            <a:t>Inclinaison des résultantes de poussée et de butée</a:t>
          </a:r>
        </a:p>
        <a:p>
          <a:pPr marL="228600" lvl="1" indent="-228600" algn="l" defTabSz="1200150">
            <a:lnSpc>
              <a:spcPct val="90000"/>
            </a:lnSpc>
            <a:spcBef>
              <a:spcPct val="0"/>
            </a:spcBef>
            <a:spcAft>
              <a:spcPct val="15000"/>
            </a:spcAft>
            <a:buSzPct val="100000"/>
            <a:buFont typeface="Arial" panose="020B0604020202020204" pitchFamily="34" charset="0"/>
            <a:buChar char="•"/>
          </a:pPr>
          <a:endParaRPr lang="fr-FR" sz="2700" kern="1200" dirty="0"/>
        </a:p>
      </dsp:txBody>
      <dsp:txXfrm>
        <a:off x="4408" y="1202583"/>
        <a:ext cx="5442644" cy="5336280"/>
      </dsp:txXfrm>
    </dsp:sp>
    <dsp:sp modelId="{48DD59E8-882B-43A3-8FFD-1E622C3C94AA}">
      <dsp:nvSpPr>
        <dsp:cNvPr id="0" name=""/>
        <dsp:cNvSpPr/>
      </dsp:nvSpPr>
      <dsp:spPr>
        <a:xfrm>
          <a:off x="6209023" y="206318"/>
          <a:ext cx="9875025" cy="996265"/>
        </a:xfrm>
        <a:prstGeom prst="rect">
          <a:avLst/>
        </a:prstGeom>
        <a:solidFill>
          <a:srgbClr val="001871"/>
        </a:solidFill>
        <a:ln w="25400" cap="flat" cmpd="sng" algn="ctr">
          <a:solidFill>
            <a:srgbClr val="00187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fr-FR" sz="2700" kern="1200" dirty="0"/>
            <a:t>Conditions hydrogéologiques</a:t>
          </a:r>
        </a:p>
      </dsp:txBody>
      <dsp:txXfrm>
        <a:off x="6209023" y="206318"/>
        <a:ext cx="9875025" cy="996265"/>
      </dsp:txXfrm>
    </dsp:sp>
    <dsp:sp modelId="{D3C4A37C-DA51-40D6-B09B-F663CF5CFFAA}">
      <dsp:nvSpPr>
        <dsp:cNvPr id="0" name=""/>
        <dsp:cNvSpPr/>
      </dsp:nvSpPr>
      <dsp:spPr>
        <a:xfrm>
          <a:off x="6239148" y="1202583"/>
          <a:ext cx="9814775" cy="5336280"/>
        </a:xfrm>
        <a:prstGeom prst="rect">
          <a:avLst/>
        </a:prstGeom>
        <a:solidFill>
          <a:schemeClr val="bg1">
            <a:lumMod val="95000"/>
            <a:alpha val="90000"/>
          </a:schemeClr>
        </a:solidFill>
        <a:ln w="25400" cap="flat" cmpd="sng" algn="ctr">
          <a:solidFill>
            <a:srgbClr val="001871">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just" defTabSz="1200150">
            <a:lnSpc>
              <a:spcPct val="90000"/>
            </a:lnSpc>
            <a:spcBef>
              <a:spcPct val="0"/>
            </a:spcBef>
            <a:spcAft>
              <a:spcPct val="15000"/>
            </a:spcAft>
            <a:buChar char="•"/>
          </a:pPr>
          <a:r>
            <a:rPr lang="fr-FR" sz="2700" kern="1200" dirty="0">
              <a:solidFill>
                <a:srgbClr val="000000"/>
              </a:solidFill>
              <a:sym typeface="Calibri"/>
            </a:rPr>
            <a:t>Définition des niveaux caractéristiques (EB, et EC)</a:t>
          </a:r>
          <a:endParaRPr lang="fr-FR" sz="2700" kern="1200" dirty="0"/>
        </a:p>
        <a:p>
          <a:pPr marL="228600" lvl="1" indent="-228600" algn="just" defTabSz="1200150">
            <a:lnSpc>
              <a:spcPct val="90000"/>
            </a:lnSpc>
            <a:spcBef>
              <a:spcPct val="0"/>
            </a:spcBef>
            <a:spcAft>
              <a:spcPct val="15000"/>
            </a:spcAft>
            <a:buChar char="•"/>
          </a:pPr>
          <a:r>
            <a:rPr lang="fr-FR" sz="2700" kern="1200" dirty="0">
              <a:solidFill>
                <a:srgbClr val="000000"/>
              </a:solidFill>
              <a:sym typeface="Calibri"/>
            </a:rPr>
            <a:t>Définitions des moyens de mise hors d’eau (fouille générale et fouilles des semelles de buton) et impact sur les avoisinants</a:t>
          </a:r>
          <a:endParaRPr lang="fr-FR" sz="2700" kern="1200" dirty="0"/>
        </a:p>
        <a:p>
          <a:pPr marL="228600" lvl="1" indent="-228600" algn="just" defTabSz="1200150">
            <a:lnSpc>
              <a:spcPct val="90000"/>
            </a:lnSpc>
            <a:spcBef>
              <a:spcPct val="0"/>
            </a:spcBef>
            <a:spcAft>
              <a:spcPct val="15000"/>
            </a:spcAft>
            <a:buChar char="•"/>
          </a:pPr>
          <a:r>
            <a:rPr lang="fr-FR" sz="2700" kern="1200" dirty="0">
              <a:solidFill>
                <a:srgbClr val="000000"/>
              </a:solidFill>
              <a:sym typeface="Calibri"/>
            </a:rPr>
            <a:t>Définitions de nécessité ou non d’un drainage vertical (max 50%)</a:t>
          </a:r>
          <a:endParaRPr lang="fr-FR" sz="2700" kern="1200" dirty="0"/>
        </a:p>
        <a:p>
          <a:pPr marL="228600" lvl="1" indent="-228600" algn="just" defTabSz="1200150">
            <a:lnSpc>
              <a:spcPct val="90000"/>
            </a:lnSpc>
            <a:spcBef>
              <a:spcPct val="0"/>
            </a:spcBef>
            <a:spcAft>
              <a:spcPct val="15000"/>
            </a:spcAft>
            <a:buChar char="•"/>
          </a:pPr>
          <a:r>
            <a:rPr lang="fr-FR" sz="2700" kern="1200" dirty="0">
              <a:solidFill>
                <a:srgbClr val="000000"/>
              </a:solidFill>
              <a:sym typeface="Calibri"/>
            </a:rPr>
            <a:t>Rappel de la nécessité de barbacanes en phase provisoire</a:t>
          </a:r>
          <a:endParaRPr lang="fr-FR" sz="2700" kern="1200" dirty="0"/>
        </a:p>
      </dsp:txBody>
      <dsp:txXfrm>
        <a:off x="6239148" y="1202583"/>
        <a:ext cx="9814775" cy="5336280"/>
      </dsp:txXfrm>
    </dsp:sp>
    <dsp:sp modelId="{FAFC19B6-3F1F-4C25-BA19-5E15C8D94C23}">
      <dsp:nvSpPr>
        <dsp:cNvPr id="0" name=""/>
        <dsp:cNvSpPr/>
      </dsp:nvSpPr>
      <dsp:spPr>
        <a:xfrm>
          <a:off x="16846018" y="206318"/>
          <a:ext cx="5442644" cy="996265"/>
        </a:xfrm>
        <a:prstGeom prst="rect">
          <a:avLst/>
        </a:prstGeom>
        <a:solidFill>
          <a:srgbClr val="001871"/>
        </a:solidFill>
        <a:ln w="25400" cap="flat" cmpd="sng" algn="ctr">
          <a:solidFill>
            <a:srgbClr val="00187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fr-FR" sz="2700" kern="1200" dirty="0"/>
            <a:t>Hypothèses de justification des semelles de butons</a:t>
          </a:r>
        </a:p>
      </dsp:txBody>
      <dsp:txXfrm>
        <a:off x="16846018" y="206318"/>
        <a:ext cx="5442644" cy="996265"/>
      </dsp:txXfrm>
    </dsp:sp>
    <dsp:sp modelId="{305AB44D-B0BB-4F97-836D-39F7CB19555A}">
      <dsp:nvSpPr>
        <dsp:cNvPr id="0" name=""/>
        <dsp:cNvSpPr/>
      </dsp:nvSpPr>
      <dsp:spPr>
        <a:xfrm>
          <a:off x="16846018" y="1202583"/>
          <a:ext cx="5442644" cy="5336280"/>
        </a:xfrm>
        <a:prstGeom prst="rect">
          <a:avLst/>
        </a:prstGeom>
        <a:solidFill>
          <a:schemeClr val="bg1">
            <a:lumMod val="95000"/>
            <a:alpha val="90000"/>
          </a:schemeClr>
        </a:solidFill>
        <a:ln w="25400" cap="flat" cmpd="sng" algn="ctr">
          <a:solidFill>
            <a:srgbClr val="001871">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just" defTabSz="1200150">
            <a:lnSpc>
              <a:spcPct val="90000"/>
            </a:lnSpc>
            <a:spcBef>
              <a:spcPct val="0"/>
            </a:spcBef>
            <a:spcAft>
              <a:spcPct val="15000"/>
            </a:spcAft>
            <a:buFont typeface="Arial" panose="020B0604020202020204" pitchFamily="34" charset="0"/>
            <a:buChar char="•"/>
          </a:pPr>
          <a:r>
            <a:rPr lang="fr-FR" sz="2700" kern="1200" dirty="0">
              <a:solidFill>
                <a:srgbClr val="000000"/>
              </a:solidFill>
            </a:rPr>
            <a:t>Pression limite équivalente </a:t>
          </a:r>
          <a:r>
            <a:rPr lang="fr-FR" sz="2700" kern="1200" dirty="0" err="1">
              <a:solidFill>
                <a:srgbClr val="000000"/>
              </a:solidFill>
            </a:rPr>
            <a:t>P</a:t>
          </a:r>
          <a:r>
            <a:rPr lang="fr-FR" sz="2700" kern="1200" baseline="-25000" dirty="0" err="1">
              <a:solidFill>
                <a:srgbClr val="000000"/>
              </a:solidFill>
            </a:rPr>
            <a:t>le</a:t>
          </a:r>
          <a:r>
            <a:rPr lang="fr-FR" sz="2700" kern="1200" dirty="0">
              <a:solidFill>
                <a:srgbClr val="000000"/>
              </a:solidFill>
            </a:rPr>
            <a:t>* et/ou résistance de pointe équivalente </a:t>
          </a:r>
          <a:r>
            <a:rPr lang="fr-FR" sz="2700" kern="1200" dirty="0" err="1">
              <a:solidFill>
                <a:srgbClr val="000000"/>
              </a:solidFill>
            </a:rPr>
            <a:t>q</a:t>
          </a:r>
          <a:r>
            <a:rPr lang="fr-FR" sz="2700" kern="1200" baseline="-25000" dirty="0" err="1">
              <a:solidFill>
                <a:srgbClr val="000000"/>
              </a:solidFill>
            </a:rPr>
            <a:t>ce</a:t>
          </a:r>
          <a:r>
            <a:rPr lang="fr-FR" sz="2700" kern="1200" dirty="0">
              <a:solidFill>
                <a:srgbClr val="000000"/>
              </a:solidFill>
            </a:rPr>
            <a:t>, à chaque niveau de fond de fouille transitoire ou définitif </a:t>
          </a:r>
        </a:p>
        <a:p>
          <a:pPr marL="228600" lvl="1" indent="-228600" algn="just" defTabSz="1200150">
            <a:lnSpc>
              <a:spcPct val="90000"/>
            </a:lnSpc>
            <a:spcBef>
              <a:spcPct val="0"/>
            </a:spcBef>
            <a:spcAft>
              <a:spcPct val="15000"/>
            </a:spcAft>
            <a:buFont typeface="Arial" panose="020B0604020202020204" pitchFamily="34" charset="0"/>
            <a:buChar char="•"/>
          </a:pPr>
          <a:r>
            <a:rPr lang="fr-FR" sz="2700" kern="1200" dirty="0">
              <a:solidFill>
                <a:srgbClr val="000000"/>
              </a:solidFill>
            </a:rPr>
            <a:t>Caractéristiques de déformabilité associées, soit module pressiométrique Ménard E</a:t>
          </a:r>
          <a:r>
            <a:rPr lang="fr-FR" sz="2700" kern="1200" baseline="-25000" dirty="0">
              <a:solidFill>
                <a:srgbClr val="000000"/>
              </a:solidFill>
            </a:rPr>
            <a:t>M</a:t>
          </a:r>
          <a:r>
            <a:rPr lang="fr-FR" sz="2700" kern="1200" dirty="0">
              <a:solidFill>
                <a:srgbClr val="000000"/>
              </a:solidFill>
            </a:rPr>
            <a:t> et coefficient rhéologique α, soit le module d’Young E</a:t>
          </a:r>
          <a:r>
            <a:rPr lang="fr-FR" sz="2700" kern="1200" baseline="-25000" dirty="0">
              <a:solidFill>
                <a:srgbClr val="000000"/>
              </a:solidFill>
            </a:rPr>
            <a:t>Y</a:t>
          </a:r>
          <a:endParaRPr lang="fr-FR" sz="2700" kern="1200" dirty="0">
            <a:solidFill>
              <a:srgbClr val="000000"/>
            </a:solidFill>
          </a:endParaRPr>
        </a:p>
      </dsp:txBody>
      <dsp:txXfrm>
        <a:off x="16846018" y="1202583"/>
        <a:ext cx="5442644" cy="53362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21263D-C57A-46BA-AB30-5B6378D44595}">
      <dsp:nvSpPr>
        <dsp:cNvPr id="0" name=""/>
        <dsp:cNvSpPr/>
      </dsp:nvSpPr>
      <dsp:spPr>
        <a:xfrm rot="5400000">
          <a:off x="4497471" y="-1036499"/>
          <a:ext cx="4053913" cy="6131823"/>
        </a:xfrm>
        <a:prstGeom prst="round2SameRect">
          <a:avLst/>
        </a:prstGeom>
        <a:solidFill>
          <a:schemeClr val="bg1">
            <a:lumMod val="95000"/>
            <a:alpha val="90000"/>
          </a:schemeClr>
        </a:solidFill>
        <a:ln w="25400" cap="flat" cmpd="sng" algn="ctr">
          <a:solidFill>
            <a:srgbClr val="001871"/>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FontTx/>
            <a:buNone/>
          </a:pPr>
          <a:r>
            <a:rPr lang="fr-FR" sz="2400" kern="1200" dirty="0">
              <a:solidFill>
                <a:srgbClr val="000000"/>
              </a:solidFill>
              <a:sym typeface="Calibri"/>
            </a:rPr>
            <a:t>Diagramme de poussée (terre, surcharges) jusqu’à la base de bêche (avec </a:t>
          </a:r>
          <a:r>
            <a:rPr lang="fr-FR" sz="2400" kern="1200" dirty="0" err="1">
              <a:solidFill>
                <a:srgbClr val="000000"/>
              </a:solidFill>
              <a:sym typeface="Calibri"/>
            </a:rPr>
            <a:t>c</a:t>
          </a:r>
          <a:r>
            <a:rPr lang="fr-FR" sz="2400" kern="1200" baseline="-25000" dirty="0" err="1">
              <a:solidFill>
                <a:srgbClr val="000000"/>
              </a:solidFill>
              <a:sym typeface="Calibri"/>
            </a:rPr>
            <a:t>trav</a:t>
          </a:r>
          <a:r>
            <a:rPr lang="fr-FR" sz="2400" kern="1200" dirty="0">
              <a:solidFill>
                <a:srgbClr val="000000"/>
              </a:solidFill>
              <a:sym typeface="Calibri"/>
            </a:rPr>
            <a:t>, </a:t>
          </a:r>
          <a:r>
            <a:rPr lang="fr-FR" sz="2400" kern="1200" dirty="0">
              <a:solidFill>
                <a:srgbClr val="000000"/>
              </a:solidFill>
              <a:latin typeface="Symbol" panose="05050102010706020507" pitchFamily="18" charset="2"/>
              <a:sym typeface="Calibri"/>
            </a:rPr>
            <a:t>f</a:t>
          </a:r>
          <a:r>
            <a:rPr lang="fr-FR" sz="2400" kern="1200" dirty="0">
              <a:solidFill>
                <a:srgbClr val="000000"/>
              </a:solidFill>
              <a:sym typeface="Calibri"/>
            </a:rPr>
            <a:t> </a:t>
          </a:r>
          <a:r>
            <a:rPr lang="fr-FR" sz="2400" kern="1200" baseline="-25000" dirty="0">
              <a:solidFill>
                <a:srgbClr val="000000"/>
              </a:solidFill>
              <a:sym typeface="Calibri"/>
            </a:rPr>
            <a:t>trav </a:t>
          </a:r>
          <a:r>
            <a:rPr lang="fr-FR" sz="2400" kern="1200" dirty="0">
              <a:solidFill>
                <a:srgbClr val="000000"/>
              </a:solidFill>
              <a:sym typeface="Calibri"/>
            </a:rPr>
            <a:t>et c’, </a:t>
          </a:r>
          <a:r>
            <a:rPr lang="fr-FR" sz="2400" kern="1200" dirty="0">
              <a:solidFill>
                <a:srgbClr val="000000"/>
              </a:solidFill>
              <a:latin typeface="Symbol" panose="05050102010706020507" pitchFamily="18" charset="2"/>
              <a:sym typeface="Calibri"/>
            </a:rPr>
            <a:t>f</a:t>
          </a:r>
          <a:r>
            <a:rPr lang="fr-FR" sz="2400" kern="1200" dirty="0">
              <a:solidFill>
                <a:srgbClr val="000000"/>
              </a:solidFill>
              <a:sym typeface="Calibri"/>
            </a:rPr>
            <a:t>‘  )</a:t>
          </a:r>
          <a:endParaRPr lang="fr-FR" sz="2400" kern="1200" dirty="0"/>
        </a:p>
        <a:p>
          <a:pPr marL="228600" lvl="1" indent="-228600" algn="just" defTabSz="1066800">
            <a:lnSpc>
              <a:spcPct val="90000"/>
            </a:lnSpc>
            <a:spcBef>
              <a:spcPct val="0"/>
            </a:spcBef>
            <a:spcAft>
              <a:spcPct val="15000"/>
            </a:spcAft>
            <a:buFontTx/>
            <a:buNone/>
          </a:pPr>
          <a:r>
            <a:rPr lang="fr-FR" sz="2400" kern="1200" dirty="0">
              <a:solidFill>
                <a:srgbClr val="000000"/>
              </a:solidFill>
              <a:sym typeface="Calibri"/>
            </a:rPr>
            <a:t>Nombre de lits de butons « définitifs »,</a:t>
          </a:r>
          <a:endParaRPr lang="fr-FR" sz="2400" kern="1200" dirty="0"/>
        </a:p>
        <a:p>
          <a:pPr marL="228600" lvl="1" indent="-228600" algn="just" defTabSz="1066800">
            <a:lnSpc>
              <a:spcPct val="90000"/>
            </a:lnSpc>
            <a:spcBef>
              <a:spcPct val="0"/>
            </a:spcBef>
            <a:spcAft>
              <a:spcPct val="15000"/>
            </a:spcAft>
            <a:buFontTx/>
            <a:buNone/>
          </a:pPr>
          <a:r>
            <a:rPr lang="fr-FR" sz="2400" kern="1200" dirty="0">
              <a:solidFill>
                <a:srgbClr val="000000"/>
              </a:solidFill>
              <a:sym typeface="Calibri"/>
            </a:rPr>
            <a:t> Valeur de la résultante de la poussée limite </a:t>
          </a:r>
          <a:r>
            <a:rPr lang="fr-FR" sz="2400" kern="1200" dirty="0" err="1">
              <a:solidFill>
                <a:srgbClr val="000000"/>
              </a:solidFill>
              <a:sym typeface="Calibri"/>
            </a:rPr>
            <a:t>ELS</a:t>
          </a:r>
          <a:r>
            <a:rPr lang="fr-FR" sz="2400" kern="1200" baseline="-25000" dirty="0" err="1">
              <a:solidFill>
                <a:srgbClr val="000000"/>
              </a:solidFill>
              <a:sym typeface="Calibri"/>
            </a:rPr>
            <a:t>Car</a:t>
          </a:r>
          <a:r>
            <a:rPr lang="fr-FR" sz="2400" kern="1200" dirty="0">
              <a:solidFill>
                <a:srgbClr val="000000"/>
              </a:solidFill>
              <a:sym typeface="Calibri"/>
            </a:rPr>
            <a:t> et son niveau d’application</a:t>
          </a:r>
          <a:endParaRPr lang="fr-FR" sz="2400" kern="1200" dirty="0"/>
        </a:p>
        <a:p>
          <a:pPr marL="228600" lvl="1" indent="-228600" algn="just" defTabSz="1066800">
            <a:lnSpc>
              <a:spcPct val="90000"/>
            </a:lnSpc>
            <a:spcBef>
              <a:spcPct val="0"/>
            </a:spcBef>
            <a:spcAft>
              <a:spcPct val="15000"/>
            </a:spcAft>
            <a:buFontTx/>
            <a:buNone/>
          </a:pPr>
          <a:r>
            <a:rPr lang="fr-FR" sz="2400" kern="1200" dirty="0">
              <a:solidFill>
                <a:srgbClr val="000000"/>
              </a:solidFill>
              <a:sym typeface="Calibri"/>
            </a:rPr>
            <a:t>Réaction normale à l’écran et linéarisée aux </a:t>
          </a:r>
          <a:r>
            <a:rPr lang="fr-FR" sz="2400" kern="1200" dirty="0" err="1">
              <a:solidFill>
                <a:srgbClr val="000000"/>
              </a:solidFill>
              <a:sym typeface="Calibri"/>
            </a:rPr>
            <a:t>ELS</a:t>
          </a:r>
          <a:r>
            <a:rPr lang="fr-FR" sz="2400" kern="1200" baseline="-25000" dirty="0" err="1">
              <a:solidFill>
                <a:srgbClr val="000000"/>
              </a:solidFill>
              <a:sym typeface="Calibri"/>
            </a:rPr>
            <a:t>Car</a:t>
          </a:r>
          <a:r>
            <a:rPr lang="fr-FR" sz="2400" kern="1200" dirty="0">
              <a:solidFill>
                <a:srgbClr val="000000"/>
              </a:solidFill>
              <a:sym typeface="Calibri"/>
            </a:rPr>
            <a:t> au niveau des appuis</a:t>
          </a:r>
          <a:endParaRPr lang="fr-FR" sz="2400" kern="1200" dirty="0"/>
        </a:p>
      </dsp:txBody>
      <dsp:txXfrm rot="-5400000">
        <a:off x="3458516" y="200352"/>
        <a:ext cx="5933927" cy="3658121"/>
      </dsp:txXfrm>
    </dsp:sp>
    <dsp:sp modelId="{32720A9D-F6F0-4B0A-A13A-A221A974747F}">
      <dsp:nvSpPr>
        <dsp:cNvPr id="0" name=""/>
        <dsp:cNvSpPr/>
      </dsp:nvSpPr>
      <dsp:spPr>
        <a:xfrm>
          <a:off x="0" y="41295"/>
          <a:ext cx="3449150" cy="3976232"/>
        </a:xfrm>
        <a:prstGeom prst="roundRect">
          <a:avLst/>
        </a:prstGeom>
        <a:solidFill>
          <a:srgbClr val="001871"/>
        </a:solidFill>
        <a:ln w="25400" cap="flat" cmpd="sng" algn="ctr">
          <a:solidFill>
            <a:srgbClr val="00187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fr-FR" sz="3200" kern="1200" dirty="0"/>
            <a:t>Evaluation du niveau de sollicitations en phase transitoire et définitive</a:t>
          </a:r>
        </a:p>
      </dsp:txBody>
      <dsp:txXfrm>
        <a:off x="168374" y="209669"/>
        <a:ext cx="3112402" cy="3639484"/>
      </dsp:txXfrm>
    </dsp:sp>
    <dsp:sp modelId="{3DB65F8D-BF0F-462F-8861-47668F7BC372}">
      <dsp:nvSpPr>
        <dsp:cNvPr id="0" name=""/>
        <dsp:cNvSpPr/>
      </dsp:nvSpPr>
      <dsp:spPr>
        <a:xfrm rot="5400000">
          <a:off x="5413612" y="2214377"/>
          <a:ext cx="2215637" cy="6137817"/>
        </a:xfrm>
        <a:prstGeom prst="round2SameRect">
          <a:avLst/>
        </a:prstGeom>
        <a:solidFill>
          <a:schemeClr val="bg1">
            <a:lumMod val="95000"/>
            <a:alpha val="90000"/>
          </a:schemeClr>
        </a:solidFill>
        <a:ln w="25400" cap="flat" cmpd="sng" algn="ctr">
          <a:solidFill>
            <a:srgbClr val="FF8600"/>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FontTx/>
            <a:buNone/>
          </a:pPr>
          <a:r>
            <a:rPr lang="fr-FR" sz="2400" kern="1200" dirty="0">
              <a:solidFill>
                <a:srgbClr val="000000"/>
              </a:solidFill>
              <a:sym typeface="Calibri"/>
            </a:rPr>
            <a:t>Dimensionnement des semelles de butons situées sous le fond de fouille</a:t>
          </a:r>
          <a:endParaRPr lang="fr-FR" sz="2400" kern="1200" dirty="0"/>
        </a:p>
        <a:p>
          <a:pPr marL="228600" lvl="1" indent="-228600" algn="just" defTabSz="1066800">
            <a:lnSpc>
              <a:spcPct val="90000"/>
            </a:lnSpc>
            <a:spcBef>
              <a:spcPct val="0"/>
            </a:spcBef>
            <a:spcAft>
              <a:spcPct val="15000"/>
            </a:spcAft>
            <a:buFontTx/>
            <a:buNone/>
          </a:pPr>
          <a:r>
            <a:rPr lang="fr-FR" sz="2400" b="1" kern="1200" dirty="0">
              <a:solidFill>
                <a:srgbClr val="FF8600"/>
              </a:solidFill>
              <a:sym typeface="Calibri"/>
            </a:rPr>
            <a:t>Vérification de la stabilité générale</a:t>
          </a:r>
          <a:r>
            <a:rPr lang="fr-FR" sz="2400" kern="1200" dirty="0">
              <a:solidFill>
                <a:srgbClr val="000000"/>
              </a:solidFill>
              <a:sym typeface="Calibri"/>
            </a:rPr>
            <a:t> du voile avec les paramètres drainés (c’, </a:t>
          </a:r>
          <a:r>
            <a:rPr lang="fr-FR" sz="2400" kern="1200" dirty="0">
              <a:solidFill>
                <a:srgbClr val="000000"/>
              </a:solidFill>
              <a:latin typeface="Symbol" panose="05050102010706020507" pitchFamily="18" charset="2"/>
              <a:sym typeface="Calibri"/>
            </a:rPr>
            <a:t>f</a:t>
          </a:r>
          <a:r>
            <a:rPr lang="fr-FR" sz="2400" kern="1200" dirty="0">
              <a:solidFill>
                <a:srgbClr val="000000"/>
              </a:solidFill>
              <a:sym typeface="Calibri"/>
            </a:rPr>
            <a:t>‘ )</a:t>
          </a:r>
          <a:endParaRPr lang="fr-FR" sz="2400" kern="1200" dirty="0"/>
        </a:p>
      </dsp:txBody>
      <dsp:txXfrm rot="-5400000">
        <a:off x="3452522" y="4283625"/>
        <a:ext cx="6029659" cy="1999321"/>
      </dsp:txXfrm>
    </dsp:sp>
    <dsp:sp modelId="{62CBFB39-A058-49C0-9DF2-6716650AEC16}">
      <dsp:nvSpPr>
        <dsp:cNvPr id="0" name=""/>
        <dsp:cNvSpPr/>
      </dsp:nvSpPr>
      <dsp:spPr>
        <a:xfrm>
          <a:off x="0" y="4187244"/>
          <a:ext cx="3452522" cy="2192084"/>
        </a:xfrm>
        <a:prstGeom prst="roundRect">
          <a:avLst/>
        </a:prstGeom>
        <a:solidFill>
          <a:srgbClr val="FF8600"/>
        </a:solidFill>
        <a:ln w="25400" cap="flat" cmpd="sng" algn="ctr">
          <a:solidFill>
            <a:srgbClr val="FF8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fr-FR" sz="3200" kern="1200" dirty="0"/>
            <a:t>Justification de la stabilité GEO</a:t>
          </a:r>
          <a:endParaRPr lang="fr-FR" sz="3700" kern="1200" dirty="0"/>
        </a:p>
      </dsp:txBody>
      <dsp:txXfrm>
        <a:off x="107009" y="4294253"/>
        <a:ext cx="3238504" cy="19780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21263D-C57A-46BA-AB30-5B6378D44595}">
      <dsp:nvSpPr>
        <dsp:cNvPr id="0" name=""/>
        <dsp:cNvSpPr/>
      </dsp:nvSpPr>
      <dsp:spPr>
        <a:xfrm rot="5400000">
          <a:off x="4948857" y="-1489919"/>
          <a:ext cx="3151140" cy="6131823"/>
        </a:xfrm>
        <a:prstGeom prst="round2SameRect">
          <a:avLst/>
        </a:prstGeom>
        <a:solidFill>
          <a:schemeClr val="bg1">
            <a:lumMod val="95000"/>
            <a:alpha val="90000"/>
          </a:schemeClr>
        </a:solidFill>
        <a:ln w="25400" cap="flat" cmpd="sng" algn="ctr">
          <a:solidFill>
            <a:srgbClr val="001871"/>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FontTx/>
            <a:buNone/>
          </a:pPr>
          <a:r>
            <a:rPr lang="fr-FR" sz="2400" kern="1200" dirty="0">
              <a:solidFill>
                <a:srgbClr val="000000"/>
              </a:solidFill>
              <a:sym typeface="Calibri"/>
            </a:rPr>
            <a:t>A définir par géotechnicien mais </a:t>
          </a:r>
          <a:r>
            <a:rPr lang="fr-FR" sz="2400" b="1" kern="1200" dirty="0" err="1">
              <a:solidFill>
                <a:srgbClr val="001871"/>
              </a:solidFill>
              <a:sym typeface="Calibri"/>
            </a:rPr>
            <a:t>H</a:t>
          </a:r>
          <a:r>
            <a:rPr lang="fr-FR" sz="2400" b="1" kern="1200" baseline="-25000" dirty="0" err="1">
              <a:solidFill>
                <a:srgbClr val="001871"/>
              </a:solidFill>
              <a:sym typeface="Calibri"/>
            </a:rPr>
            <a:t>max</a:t>
          </a:r>
          <a:r>
            <a:rPr lang="fr-FR" sz="2400" b="1" kern="1200" dirty="0">
              <a:solidFill>
                <a:srgbClr val="001871"/>
              </a:solidFill>
              <a:sym typeface="Calibri"/>
            </a:rPr>
            <a:t>=1,5m </a:t>
          </a:r>
          <a:r>
            <a:rPr lang="fr-FR" sz="2400" kern="1200" dirty="0">
              <a:solidFill>
                <a:srgbClr val="000000"/>
              </a:solidFill>
              <a:sym typeface="Calibri"/>
            </a:rPr>
            <a:t>et </a:t>
          </a:r>
          <a:r>
            <a:rPr lang="fr-FR" sz="2400" b="1" kern="1200" dirty="0" err="1">
              <a:solidFill>
                <a:srgbClr val="001871"/>
              </a:solidFill>
              <a:sym typeface="Calibri"/>
            </a:rPr>
            <a:t>B</a:t>
          </a:r>
          <a:r>
            <a:rPr lang="fr-FR" sz="2400" b="1" kern="1200" baseline="-25000" dirty="0" err="1">
              <a:solidFill>
                <a:srgbClr val="001871"/>
              </a:solidFill>
              <a:sym typeface="Calibri"/>
            </a:rPr>
            <a:t>max</a:t>
          </a:r>
          <a:r>
            <a:rPr lang="fr-FR" sz="2400" b="1" kern="1200" dirty="0">
              <a:solidFill>
                <a:srgbClr val="001871"/>
              </a:solidFill>
              <a:sym typeface="Calibri"/>
            </a:rPr>
            <a:t>=4m</a:t>
          </a:r>
          <a:endParaRPr lang="fr-FR" sz="2400" kern="1200" dirty="0"/>
        </a:p>
        <a:p>
          <a:pPr marL="228600" lvl="1" indent="-228600" algn="just" defTabSz="1066800">
            <a:lnSpc>
              <a:spcPct val="90000"/>
            </a:lnSpc>
            <a:spcBef>
              <a:spcPct val="0"/>
            </a:spcBef>
            <a:spcAft>
              <a:spcPct val="15000"/>
            </a:spcAft>
            <a:buFontTx/>
            <a:buNone/>
          </a:pPr>
          <a:endParaRPr lang="fr-FR" sz="2400" kern="1200" dirty="0"/>
        </a:p>
        <a:p>
          <a:pPr marL="228600" lvl="1" indent="-228600" algn="just" defTabSz="1066800">
            <a:lnSpc>
              <a:spcPct val="90000"/>
            </a:lnSpc>
            <a:spcBef>
              <a:spcPct val="0"/>
            </a:spcBef>
            <a:spcAft>
              <a:spcPct val="15000"/>
            </a:spcAft>
            <a:buFontTx/>
            <a:buNone/>
          </a:pPr>
          <a:r>
            <a:rPr lang="fr-FR" sz="2400" kern="1200" dirty="0"/>
            <a:t>A confirmer après la réalisation des essais de tenue de paroi</a:t>
          </a:r>
        </a:p>
      </dsp:txBody>
      <dsp:txXfrm rot="-5400000">
        <a:off x="3458516" y="154248"/>
        <a:ext cx="5977997" cy="2843488"/>
      </dsp:txXfrm>
    </dsp:sp>
    <dsp:sp modelId="{32720A9D-F6F0-4B0A-A13A-A221A974747F}">
      <dsp:nvSpPr>
        <dsp:cNvPr id="0" name=""/>
        <dsp:cNvSpPr/>
      </dsp:nvSpPr>
      <dsp:spPr>
        <a:xfrm>
          <a:off x="4682" y="9992"/>
          <a:ext cx="3449150" cy="3131999"/>
        </a:xfrm>
        <a:prstGeom prst="roundRect">
          <a:avLst/>
        </a:prstGeom>
        <a:solidFill>
          <a:srgbClr val="001871"/>
        </a:solidFill>
        <a:ln w="25400" cap="flat" cmpd="sng" algn="ctr">
          <a:solidFill>
            <a:srgbClr val="00187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fr-FR" sz="3200" kern="1200" dirty="0"/>
            <a:t>Dimensions limites des passes</a:t>
          </a:r>
        </a:p>
      </dsp:txBody>
      <dsp:txXfrm>
        <a:off x="157574" y="162884"/>
        <a:ext cx="3143366" cy="2826215"/>
      </dsp:txXfrm>
    </dsp:sp>
    <dsp:sp modelId="{3DB65F8D-BF0F-462F-8861-47668F7BC372}">
      <dsp:nvSpPr>
        <dsp:cNvPr id="0" name=""/>
        <dsp:cNvSpPr/>
      </dsp:nvSpPr>
      <dsp:spPr>
        <a:xfrm rot="5400000">
          <a:off x="4969079" y="1761227"/>
          <a:ext cx="3101331" cy="6131823"/>
        </a:xfrm>
        <a:prstGeom prst="round2SameRect">
          <a:avLst/>
        </a:prstGeom>
        <a:solidFill>
          <a:schemeClr val="bg1">
            <a:lumMod val="95000"/>
            <a:alpha val="90000"/>
          </a:schemeClr>
        </a:solidFill>
        <a:ln w="25400" cap="flat" cmpd="sng" algn="ctr">
          <a:solidFill>
            <a:srgbClr val="FF8600"/>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FontTx/>
            <a:buNone/>
          </a:pPr>
          <a:r>
            <a:rPr lang="fr-FR" sz="2000" b="1" kern="1200" dirty="0">
              <a:solidFill>
                <a:srgbClr val="000000"/>
              </a:solidFill>
              <a:sym typeface="Calibri"/>
            </a:rPr>
            <a:t>Difficiles à évaluer par le calcul mais de l’ordre de 2 à 4 cm</a:t>
          </a:r>
          <a:endParaRPr lang="fr-FR" sz="2000" b="1" kern="1200" dirty="0"/>
        </a:p>
        <a:p>
          <a:pPr marL="228600" lvl="1" indent="-228600" algn="just" defTabSz="889000">
            <a:lnSpc>
              <a:spcPct val="90000"/>
            </a:lnSpc>
            <a:spcBef>
              <a:spcPct val="0"/>
            </a:spcBef>
            <a:spcAft>
              <a:spcPct val="15000"/>
            </a:spcAft>
            <a:buFontTx/>
            <a:buNone/>
          </a:pPr>
          <a:r>
            <a:rPr lang="fr-FR" sz="2000" kern="1200" dirty="0">
              <a:solidFill>
                <a:srgbClr val="000000"/>
              </a:solidFill>
              <a:sym typeface="Calibri"/>
            </a:rPr>
            <a:t>Déplacements admissibles définis par l’étude de sensibilité des avoisinants </a:t>
          </a:r>
          <a:r>
            <a:rPr lang="fr-FR" sz="2000" b="1" kern="1200" dirty="0">
              <a:solidFill>
                <a:srgbClr val="000000"/>
              </a:solidFill>
              <a:sym typeface="Calibri"/>
            </a:rPr>
            <a:t>(à contractualiser)</a:t>
          </a:r>
        </a:p>
        <a:p>
          <a:pPr marL="228600" lvl="1" indent="-228600" algn="just" defTabSz="889000">
            <a:lnSpc>
              <a:spcPct val="90000"/>
            </a:lnSpc>
            <a:spcBef>
              <a:spcPct val="0"/>
            </a:spcBef>
            <a:spcAft>
              <a:spcPct val="15000"/>
            </a:spcAft>
            <a:buFontTx/>
            <a:buNone/>
          </a:pPr>
          <a:r>
            <a:rPr lang="fr-FR" sz="2000" kern="1200" dirty="0">
              <a:solidFill>
                <a:srgbClr val="000000"/>
              </a:solidFill>
              <a:sym typeface="Calibri"/>
            </a:rPr>
            <a:t>Définition de seuils au niveau des voiles </a:t>
          </a:r>
          <a:r>
            <a:rPr lang="fr-FR" sz="2000" u="sng" kern="1200" dirty="0">
              <a:solidFill>
                <a:srgbClr val="000000"/>
              </a:solidFill>
              <a:sym typeface="Calibri"/>
            </a:rPr>
            <a:t>et</a:t>
          </a:r>
          <a:r>
            <a:rPr lang="fr-FR" sz="2000" kern="1200" dirty="0">
              <a:solidFill>
                <a:srgbClr val="000000"/>
              </a:solidFill>
              <a:sym typeface="Calibri"/>
            </a:rPr>
            <a:t> des avoisinants (seuil d’alerte et seuil d’arrêt des travaux de VPP et de mise en sécurité)</a:t>
          </a:r>
        </a:p>
      </dsp:txBody>
      <dsp:txXfrm rot="-5400000">
        <a:off x="3453834" y="3427868"/>
        <a:ext cx="5980428" cy="2798541"/>
      </dsp:txXfrm>
    </dsp:sp>
    <dsp:sp modelId="{62CBFB39-A058-49C0-9DF2-6716650AEC16}">
      <dsp:nvSpPr>
        <dsp:cNvPr id="0" name=""/>
        <dsp:cNvSpPr/>
      </dsp:nvSpPr>
      <dsp:spPr>
        <a:xfrm>
          <a:off x="4682" y="3261139"/>
          <a:ext cx="3449150" cy="3131999"/>
        </a:xfrm>
        <a:prstGeom prst="roundRect">
          <a:avLst/>
        </a:prstGeom>
        <a:solidFill>
          <a:srgbClr val="FF8600"/>
        </a:solidFill>
        <a:ln w="25400" cap="flat" cmpd="sng" algn="ctr">
          <a:solidFill>
            <a:srgbClr val="FF8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fr-FR" sz="3000" kern="1200" dirty="0"/>
            <a:t>Déplacements</a:t>
          </a:r>
        </a:p>
      </dsp:txBody>
      <dsp:txXfrm>
        <a:off x="157574" y="3414031"/>
        <a:ext cx="3143366" cy="2826215"/>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22729398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ur02.safelinks.protection.outlook.com/?url=https%3A%2F%2Fwww.legifrance.gouv.fr%2FaffichTexteArticle.do%3Bjsessionid%3DE8EFE111185919E7BAA35A9EB03B0ECD.tplgfr29s_3%3FcidTexte%3DJORFTEXT000018254394%26idArticle%3DLEGIARTI000018255681%26dateTexte%3D20080312%26categorieLien%3Did%23LEGIARTI000018255681&amp;data=05%7C02%7Cjean.geisler%40vinci-construction.fr%7Ca3b204d87b474b0b6a1e08dc20309108%7C9873183240da45469203f68390800051%7C0%7C0%7C638420640197161814%7CUnknown%7CTWFpbGZsb3d8eyJWIjoiMC4wLjAwMDAiLCJQIjoiV2luMzIiLCJBTiI6Ik1haWwiLCJXVCI6Mn0%3D%7C3000%7C%7C%7C&amp;sdata=lzn92Lv87Ww%2F5qNbTajaB2%2Fj4UOckx4U1ncRRIwX06w%3D&amp;reserved=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a:t>Démarche de revue systématique des risques liés à la méthodologie des voiles par passes.</a:t>
            </a:r>
          </a:p>
        </p:txBody>
      </p:sp>
    </p:spTree>
    <p:extLst>
      <p:ext uri="{BB962C8B-B14F-4D97-AF65-F5344CB8AC3E}">
        <p14:creationId xmlns:p14="http://schemas.microsoft.com/office/powerpoint/2010/main" val="398749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Il appartient au géotechnicien concepteur  de s’assurer que la réalisation d’un voile périmétrique selon une méthodologie de voile par passes alternées entre dans le domaine d’utilisation défini.</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La démarche conceptuelle suppose que soient respectés :</a:t>
            </a:r>
          </a:p>
          <a:p>
            <a:pPr marL="342900" lvl="0" indent="-342900">
              <a:lnSpc>
                <a:spcPct val="107000"/>
              </a:lnSpc>
              <a:buFont typeface="+mj-lt"/>
              <a:buAutoNum type="arabi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Des investigations spécifiques</a:t>
            </a:r>
          </a:p>
          <a:p>
            <a:pPr marL="342900" lvl="0" indent="-342900">
              <a:lnSpc>
                <a:spcPct val="107000"/>
              </a:lnSpc>
              <a:buFont typeface="+mj-lt"/>
              <a:buAutoNum type="arabi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Une analyse des risques propres à cette méthodologie</a:t>
            </a:r>
          </a:p>
          <a:p>
            <a:pPr marL="342900" lvl="0" indent="-342900">
              <a:lnSpc>
                <a:spcPct val="107000"/>
              </a:lnSpc>
              <a:buFont typeface="+mj-lt"/>
              <a:buAutoNum type="arabi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La définition d’hypothèses géotechniques appropriées</a:t>
            </a:r>
          </a:p>
          <a:p>
            <a:pPr marL="342900" lvl="0" indent="-342900">
              <a:lnSpc>
                <a:spcPct val="107000"/>
              </a:lnSpc>
              <a:spcAft>
                <a:spcPts val="800"/>
              </a:spcAft>
              <a:buFont typeface="+mj-lt"/>
              <a:buAutoNum type="arabi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 contenu principal d’un dimensionnement de projet</a:t>
            </a:r>
          </a:p>
          <a:p>
            <a:endParaRPr lang="fr-FR" dirty="0"/>
          </a:p>
        </p:txBody>
      </p:sp>
    </p:spTree>
    <p:extLst>
      <p:ext uri="{BB962C8B-B14F-4D97-AF65-F5344CB8AC3E}">
        <p14:creationId xmlns:p14="http://schemas.microsoft.com/office/powerpoint/2010/main" val="741746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L’ouverture frontale et verticale d’une passe est une phase critique. </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En effet, le front de taille est soumis à une condition d’autostabilité jusqu’à la montée en résistance du voile en béton projeté et la mise en place de bracons. </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En absence de blindage, c’est la cohésion apparente du sol qui permet d’assurer la stabilité du front de taille. </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Il convient de rappeler que la cohésion présente un caractère transitoire et qu’elle diminue dans le temps. </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C’est en raison de la brièveté de l’exécution d’une passe (terrassement, armature, béton projeté et pose de bracons) que la cohésion apparente du sol peut être mobilisée.</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Celle-ci est mobilisée de façon répétée lors de l’ouverture des passes successives jusqu’à l’atteinte du fond de fouille.</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defTabSz="457200" eaLnBrk="1" fontAlgn="auto" latinLnBrk="0" hangingPunct="1">
              <a:lnSpc>
                <a:spcPct val="107000"/>
              </a:lnSpc>
              <a:spcBef>
                <a:spcPts val="0"/>
              </a:spcBef>
              <a:spcAft>
                <a:spcPts val="800"/>
              </a:spcAft>
              <a:buClrTx/>
              <a:buSzTx/>
              <a:buFontTx/>
              <a:buNone/>
              <a:tabLst/>
              <a:defRPr/>
            </a:pPr>
            <a:r>
              <a:rPr lang="fr-FR" sz="1800" dirty="0">
                <a:effectLst/>
                <a:latin typeface="Calibri" panose="020F0502020204030204" pitchFamily="34" charset="0"/>
                <a:ea typeface="Calibri" panose="020F0502020204030204" pitchFamily="34" charset="0"/>
              </a:rPr>
              <a:t>Il est possible qu’une faible valeur de cohésion soit difficile à mettre en évidence par les essais de cisaillement préconisés par la norme NF P 94-282, en raison d’un protocole d’échantillons quasiment saturé et sollicités fréquemment sous des états de contrainte du domaine normalement consolidé. D’où l’intérêt d’un essai de tenue des terrains.</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1503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sz="1800" dirty="0">
                <a:effectLst/>
                <a:latin typeface="Calibri" panose="020F0502020204030204" pitchFamily="34" charset="0"/>
                <a:ea typeface="Calibri" panose="020F0502020204030204" pitchFamily="34" charset="0"/>
              </a:rPr>
              <a:t>La cohésion des sols est nécessaire à la réalisation d’un soutènement en voiles par passes.</a:t>
            </a:r>
          </a:p>
          <a:p>
            <a:r>
              <a:rPr lang="fr-FR" sz="1800" dirty="0">
                <a:effectLst/>
                <a:latin typeface="Calibri" panose="020F0502020204030204" pitchFamily="34" charset="0"/>
                <a:ea typeface="Calibri" panose="020F0502020204030204" pitchFamily="34" charset="0"/>
              </a:rPr>
              <a:t>La norme NF P 94-282 § J.2.1.2, précise que </a:t>
            </a:r>
            <a:r>
              <a:rPr lang="fr-FR" sz="1800" i="1" dirty="0">
                <a:effectLst/>
                <a:latin typeface="Calibri" panose="020F0502020204030204" pitchFamily="34" charset="0"/>
                <a:ea typeface="Calibri" panose="020F0502020204030204" pitchFamily="34" charset="0"/>
              </a:rPr>
              <a:t>Il est toutefois admis, pour les situations de projet transitoires, de considérer la cohésion " mesurée " dans les terrains</a:t>
            </a:r>
            <a:endParaRPr lang="fr-FR" sz="1800" dirty="0">
              <a:effectLst/>
              <a:latin typeface="Calibri" panose="020F0502020204030204" pitchFamily="34" charset="0"/>
              <a:ea typeface="Calibri" panose="020F0502020204030204" pitchFamily="34" charset="0"/>
            </a:endParaRPr>
          </a:p>
          <a:p>
            <a:r>
              <a:rPr lang="fr-FR" sz="1800" dirty="0">
                <a:effectLst/>
                <a:latin typeface="Calibri" panose="020F0502020204030204" pitchFamily="34" charset="0"/>
                <a:ea typeface="Calibri" panose="020F0502020204030204" pitchFamily="34" charset="0"/>
              </a:rPr>
              <a:t>Il est utile de rappeler la nature de la cohésion des sols susceptibles de développer de la cohésion :  </a:t>
            </a:r>
          </a:p>
          <a:p>
            <a:pPr marL="342900" lvl="0" indent="-342900">
              <a:buFont typeface="Symbol" panose="05050102010706020507" pitchFamily="18" charset="2"/>
              <a:buChar char=""/>
            </a:pPr>
            <a:r>
              <a:rPr lang="fr-FR" sz="1800" dirty="0">
                <a:effectLst/>
                <a:latin typeface="Calibri" panose="020F0502020204030204" pitchFamily="34" charset="0"/>
                <a:ea typeface="Times New Roman" panose="02020603050405020304" pitchFamily="18" charset="0"/>
              </a:rPr>
              <a:t>Dans les sols fins saturés : cohésion due à la surconsolidation</a:t>
            </a:r>
            <a:endParaRPr lang="fr-FR"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fr-FR" sz="1800" dirty="0">
                <a:effectLst/>
                <a:latin typeface="Calibri" panose="020F0502020204030204" pitchFamily="34" charset="0"/>
                <a:ea typeface="Times New Roman" panose="02020603050405020304" pitchFamily="18" charset="0"/>
              </a:rPr>
              <a:t>Dans les sols fins ou bien dans les sols intermédiaires frottants et cohérents, non saturés : cohésion due à la surconsolidation par succion</a:t>
            </a:r>
          </a:p>
          <a:p>
            <a:pPr marL="0" marR="0" lvl="0" indent="0" defTabSz="457200" eaLnBrk="1" fontAlgn="auto" latinLnBrk="0" hangingPunct="1">
              <a:lnSpc>
                <a:spcPct val="117999"/>
              </a:lnSpc>
              <a:spcBef>
                <a:spcPts val="0"/>
              </a:spcBef>
              <a:spcAft>
                <a:spcPts val="0"/>
              </a:spcAft>
              <a:buClrTx/>
              <a:buSzTx/>
              <a:buFont typeface="Symbol" panose="05050102010706020507" pitchFamily="18" charset="2"/>
              <a:buNone/>
              <a:tabLst/>
              <a:defRPr/>
            </a:pPr>
            <a:r>
              <a:rPr lang="fr-FR" sz="1800" dirty="0">
                <a:effectLst/>
                <a:latin typeface="Calibri" panose="020F0502020204030204" pitchFamily="34" charset="0"/>
                <a:ea typeface="Calibri" panose="020F0502020204030204" pitchFamily="34" charset="0"/>
              </a:rPr>
              <a:t>Compte tenu de la hauteur modérée des soutènements réalisés en voile par passe, cette cohésion peut présenter une faible valeur dans certains sols, mais il est nécessaire qu’elle soit mise en évidence.</a:t>
            </a:r>
          </a:p>
          <a:p>
            <a:pPr marL="0" marR="0" lvl="0" indent="0" defTabSz="457200" eaLnBrk="1" fontAlgn="auto" latinLnBrk="0" hangingPunct="1">
              <a:lnSpc>
                <a:spcPct val="117999"/>
              </a:lnSpc>
              <a:spcBef>
                <a:spcPts val="0"/>
              </a:spcBef>
              <a:spcAft>
                <a:spcPts val="0"/>
              </a:spcAft>
              <a:buClrTx/>
              <a:buSzTx/>
              <a:buFont typeface="Symbol" panose="05050102010706020507" pitchFamily="18" charset="2"/>
              <a:buNone/>
              <a:tabLst/>
              <a:defRPr/>
            </a:pPr>
            <a:endParaRPr lang="fr-FR" sz="1800" dirty="0">
              <a:effectLst/>
              <a:latin typeface="Calibri" panose="020F0502020204030204" pitchFamily="34" charset="0"/>
              <a:ea typeface="Calibri" panose="020F0502020204030204" pitchFamily="34" charset="0"/>
            </a:endParaRPr>
          </a:p>
          <a:p>
            <a:r>
              <a:rPr lang="fr-FR" sz="1800" dirty="0">
                <a:effectLst/>
                <a:latin typeface="Calibri" panose="020F0502020204030204" pitchFamily="34" charset="0"/>
                <a:ea typeface="Calibri" panose="020F0502020204030204" pitchFamily="34" charset="0"/>
              </a:rPr>
              <a:t>Ainsi, la cohésion disponible pour le dimensionnement d’un voile par passe pourra être par exemple tout ou partie de:</a:t>
            </a:r>
          </a:p>
          <a:p>
            <a:pPr marL="342900" lvl="0" indent="-342900">
              <a:buFont typeface="Symbol" panose="05050102010706020507" pitchFamily="18" charset="2"/>
              <a:buChar char=""/>
            </a:pPr>
            <a:r>
              <a:rPr lang="fr-FR" sz="1800" dirty="0">
                <a:effectLst/>
                <a:latin typeface="Calibri" panose="020F0502020204030204" pitchFamily="34" charset="0"/>
                <a:ea typeface="Times New Roman" panose="02020603050405020304" pitchFamily="18" charset="0"/>
              </a:rPr>
              <a:t>La cohésion drainée C’ et l’angle </a:t>
            </a:r>
            <a:r>
              <a:rPr lang="fr-FR" sz="1800" dirty="0">
                <a:effectLst/>
                <a:latin typeface="Symbol" panose="05050102010706020507" pitchFamily="18" charset="2"/>
                <a:ea typeface="Times New Roman" panose="02020603050405020304" pitchFamily="18" charset="0"/>
              </a:rPr>
              <a:t>j</a:t>
            </a:r>
            <a:r>
              <a:rPr lang="fr-FR" sz="1800" dirty="0">
                <a:effectLst/>
                <a:latin typeface="Calibri" panose="020F0502020204030204" pitchFamily="34" charset="0"/>
                <a:ea typeface="Times New Roman" panose="02020603050405020304" pitchFamily="18" charset="0"/>
              </a:rPr>
              <a:t>’ d’un sol surconsolidé mise en évidence par des essais triaxiaux </a:t>
            </a:r>
            <a:r>
              <a:rPr lang="fr-FR" sz="1800" dirty="0" err="1">
                <a:effectLst/>
                <a:latin typeface="Calibri" panose="020F0502020204030204" pitchFamily="34" charset="0"/>
                <a:ea typeface="Times New Roman" panose="02020603050405020304" pitchFamily="18" charset="0"/>
              </a:rPr>
              <a:t>Cu+U</a:t>
            </a:r>
            <a:r>
              <a:rPr lang="fr-FR" sz="1800" dirty="0">
                <a:effectLst/>
                <a:latin typeface="Calibri" panose="020F0502020204030204" pitchFamily="34" charset="0"/>
                <a:ea typeface="Times New Roman" panose="02020603050405020304" pitchFamily="18" charset="0"/>
              </a:rPr>
              <a:t> ou CD</a:t>
            </a:r>
            <a:endParaRPr lang="fr-FR"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fr-FR" sz="1800" dirty="0">
                <a:effectLst/>
                <a:latin typeface="Calibri" panose="020F0502020204030204" pitchFamily="34" charset="0"/>
                <a:ea typeface="Times New Roman" panose="02020603050405020304" pitchFamily="18" charset="0"/>
              </a:rPr>
              <a:t>La cohésion Cu</a:t>
            </a:r>
            <a:r>
              <a:rPr lang="fr-FR" sz="1800" baseline="-25000" dirty="0">
                <a:effectLst/>
                <a:latin typeface="Calibri" panose="020F0502020204030204" pitchFamily="34" charset="0"/>
                <a:ea typeface="Times New Roman" panose="02020603050405020304" pitchFamily="18" charset="0"/>
              </a:rPr>
              <a:t>0</a:t>
            </a:r>
            <a:r>
              <a:rPr lang="fr-FR" sz="1800" dirty="0">
                <a:effectLst/>
                <a:latin typeface="Calibri" panose="020F0502020204030204" pitchFamily="34" charset="0"/>
                <a:ea typeface="Times New Roman" panose="02020603050405020304" pitchFamily="18" charset="0"/>
              </a:rPr>
              <a:t> à </a:t>
            </a:r>
            <a:r>
              <a:rPr lang="fr-FR" sz="1800" dirty="0">
                <a:effectLst/>
                <a:latin typeface="Symbol" panose="05050102010706020507" pitchFamily="18" charset="2"/>
                <a:ea typeface="Times New Roman" panose="02020603050405020304" pitchFamily="18" charset="0"/>
              </a:rPr>
              <a:t>s</a:t>
            </a:r>
            <a:r>
              <a:rPr lang="fr-FR" sz="1800" dirty="0">
                <a:effectLst/>
                <a:latin typeface="Calibri" panose="020F0502020204030204" pitchFamily="34" charset="0"/>
                <a:ea typeface="Times New Roman" panose="02020603050405020304" pitchFamily="18" charset="0"/>
              </a:rPr>
              <a:t>’</a:t>
            </a:r>
            <a:r>
              <a:rPr lang="fr-FR" sz="1800" baseline="-25000" dirty="0">
                <a:effectLst/>
                <a:latin typeface="Calibri" panose="020F0502020204030204" pitchFamily="34" charset="0"/>
                <a:ea typeface="Times New Roman" panose="02020603050405020304" pitchFamily="18" charset="0"/>
              </a:rPr>
              <a:t>c</a:t>
            </a:r>
            <a:r>
              <a:rPr lang="fr-FR" sz="1800" dirty="0">
                <a:effectLst/>
                <a:latin typeface="Calibri" panose="020F0502020204030204" pitchFamily="34" charset="0"/>
                <a:ea typeface="Times New Roman" panose="02020603050405020304" pitchFamily="18" charset="0"/>
              </a:rPr>
              <a:t>=0 et </a:t>
            </a:r>
            <a:r>
              <a:rPr lang="fr-FR" sz="1800" dirty="0" err="1">
                <a:effectLst/>
                <a:latin typeface="Symbol" panose="05050102010706020507" pitchFamily="18" charset="2"/>
                <a:ea typeface="Times New Roman" panose="02020603050405020304" pitchFamily="18" charset="0"/>
              </a:rPr>
              <a:t>j</a:t>
            </a:r>
            <a:r>
              <a:rPr lang="fr-FR" sz="1800" baseline="-25000" dirty="0" err="1">
                <a:effectLst/>
                <a:latin typeface="Calibri" panose="020F0502020204030204" pitchFamily="34" charset="0"/>
                <a:ea typeface="Times New Roman" panose="02020603050405020304" pitchFamily="18" charset="0"/>
              </a:rPr>
              <a:t>u</a:t>
            </a:r>
            <a:r>
              <a:rPr lang="fr-FR" sz="1800" dirty="0">
                <a:effectLst/>
                <a:latin typeface="Calibri" panose="020F0502020204030204" pitchFamily="34" charset="0"/>
                <a:ea typeface="Times New Roman" panose="02020603050405020304" pitchFamily="18" charset="0"/>
              </a:rPr>
              <a:t> = </a:t>
            </a:r>
            <a:r>
              <a:rPr lang="fr-FR" sz="1800" dirty="0" err="1">
                <a:effectLst/>
                <a:latin typeface="Calibri" panose="020F0502020204030204" pitchFamily="34" charset="0"/>
                <a:ea typeface="Times New Roman" panose="02020603050405020304" pitchFamily="18" charset="0"/>
              </a:rPr>
              <a:t>atan</a:t>
            </a:r>
            <a:r>
              <a:rPr lang="fr-FR" sz="1800" dirty="0">
                <a:effectLst/>
                <a:latin typeface="Calibri" panose="020F0502020204030204" pitchFamily="34" charset="0"/>
                <a:ea typeface="Times New Roman" panose="02020603050405020304" pitchFamily="18" charset="0"/>
              </a:rPr>
              <a:t> (</a:t>
            </a:r>
            <a:r>
              <a:rPr lang="fr-FR" sz="1800" dirty="0" err="1">
                <a:effectLst/>
                <a:latin typeface="Symbol" panose="05050102010706020507" pitchFamily="18" charset="2"/>
                <a:ea typeface="Times New Roman" panose="02020603050405020304" pitchFamily="18" charset="0"/>
              </a:rPr>
              <a:t>l</a:t>
            </a:r>
            <a:r>
              <a:rPr lang="fr-FR" sz="1800" dirty="0" err="1">
                <a:effectLst/>
                <a:latin typeface="Calibri" panose="020F0502020204030204" pitchFamily="34" charset="0"/>
                <a:ea typeface="Times New Roman" panose="02020603050405020304" pitchFamily="18" charset="0"/>
              </a:rPr>
              <a:t>C</a:t>
            </a:r>
            <a:r>
              <a:rPr lang="fr-FR" sz="1800" baseline="-25000" dirty="0" err="1">
                <a:effectLst/>
                <a:latin typeface="Calibri" panose="020F0502020204030204" pitchFamily="34" charset="0"/>
                <a:ea typeface="Times New Roman" panose="02020603050405020304" pitchFamily="18" charset="0"/>
              </a:rPr>
              <a:t>u</a:t>
            </a:r>
            <a:r>
              <a:rPr lang="fr-FR" sz="1800" dirty="0">
                <a:effectLst/>
                <a:latin typeface="Calibri" panose="020F0502020204030204" pitchFamily="34" charset="0"/>
                <a:ea typeface="Times New Roman" panose="02020603050405020304" pitchFamily="18" charset="0"/>
              </a:rPr>
              <a:t>) mis en évidence par des essais triaxiaux Cu ou </a:t>
            </a:r>
            <a:r>
              <a:rPr lang="fr-FR" sz="1800" dirty="0" err="1">
                <a:effectLst/>
                <a:latin typeface="Calibri" panose="020F0502020204030204" pitchFamily="34" charset="0"/>
                <a:ea typeface="Times New Roman" panose="02020603050405020304" pitchFamily="18" charset="0"/>
              </a:rPr>
              <a:t>Cu+U</a:t>
            </a:r>
            <a:r>
              <a:rPr lang="fr-FR" sz="1800" dirty="0">
                <a:effectLst/>
                <a:latin typeface="Calibri" panose="020F0502020204030204" pitchFamily="34" charset="0"/>
                <a:ea typeface="Times New Roman" panose="02020603050405020304" pitchFamily="18" charset="0"/>
              </a:rPr>
              <a:t> dans les diagrammes en contraintes totales ou non drainées.</a:t>
            </a:r>
            <a:endParaRPr lang="fr-FR"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fr-FR" sz="1800" dirty="0">
                <a:effectLst/>
                <a:latin typeface="Calibri" panose="020F0502020204030204" pitchFamily="34" charset="0"/>
                <a:ea typeface="Times New Roman" panose="02020603050405020304" pitchFamily="18" charset="0"/>
              </a:rPr>
              <a:t>La cohésion apparente déduite par rétro analyse d’un essai de tenue de paroi (couple C</a:t>
            </a:r>
            <a:r>
              <a:rPr lang="fr-FR" sz="1800" baseline="-25000" dirty="0">
                <a:effectLst/>
                <a:latin typeface="Calibri" panose="020F0502020204030204" pitchFamily="34" charset="0"/>
                <a:ea typeface="Times New Roman" panose="02020603050405020304" pitchFamily="18" charset="0"/>
              </a:rPr>
              <a:t> </a:t>
            </a:r>
            <a:r>
              <a:rPr lang="fr-FR" sz="1800" dirty="0">
                <a:effectLst/>
                <a:latin typeface="Calibri" panose="020F0502020204030204" pitchFamily="34" charset="0"/>
                <a:ea typeface="Times New Roman" panose="02020603050405020304" pitchFamily="18" charset="0"/>
              </a:rPr>
              <a:t>et </a:t>
            </a:r>
            <a:r>
              <a:rPr lang="fr-FR" sz="1800" dirty="0">
                <a:effectLst/>
                <a:latin typeface="Symbol" panose="05050102010706020507" pitchFamily="18" charset="2"/>
                <a:ea typeface="Times New Roman" panose="02020603050405020304" pitchFamily="18" charset="0"/>
              </a:rPr>
              <a:t>j</a:t>
            </a:r>
            <a:r>
              <a:rPr lang="fr-FR" sz="1800" dirty="0">
                <a:effectLst/>
                <a:latin typeface="Calibri" panose="020F0502020204030204" pitchFamily="34" charset="0"/>
                <a:ea typeface="Times New Roman" panose="02020603050405020304" pitchFamily="18" charset="0"/>
              </a:rPr>
              <a:t>) ou dans le cadre d’une expérience comparable</a:t>
            </a:r>
            <a:endParaRPr lang="fr-FR" sz="1800" dirty="0">
              <a:effectLst/>
              <a:latin typeface="Calibri" panose="020F0502020204030204" pitchFamily="34" charset="0"/>
              <a:ea typeface="Calibri" panose="020F0502020204030204" pitchFamily="34" charset="0"/>
            </a:endParaRPr>
          </a:p>
          <a:p>
            <a:r>
              <a:rPr lang="fr-FR" sz="1800" dirty="0">
                <a:effectLst/>
                <a:latin typeface="Calibri" panose="020F0502020204030204" pitchFamily="34" charset="0"/>
                <a:ea typeface="Calibri" panose="020F0502020204030204" pitchFamily="34" charset="0"/>
              </a:rPr>
              <a:t> </a:t>
            </a:r>
          </a:p>
          <a:p>
            <a:r>
              <a:rPr lang="fr-FR" sz="1800" dirty="0">
                <a:effectLst/>
                <a:latin typeface="Calibri" panose="020F0502020204030204" pitchFamily="34" charset="0"/>
                <a:ea typeface="Calibri" panose="020F0502020204030204" pitchFamily="34" charset="0"/>
              </a:rPr>
              <a:t>Pour recouvrir toutes ces acceptations, il a été retenu les dénominations de </a:t>
            </a:r>
            <a:r>
              <a:rPr lang="fr-FR" sz="1800" dirty="0" err="1">
                <a:effectLst/>
                <a:latin typeface="Calibri" panose="020F0502020204030204" pitchFamily="34" charset="0"/>
                <a:ea typeface="Calibri" panose="020F0502020204030204" pitchFamily="34" charset="0"/>
              </a:rPr>
              <a:t>C</a:t>
            </a:r>
            <a:r>
              <a:rPr lang="fr-FR" sz="1800" baseline="-25000" dirty="0" err="1">
                <a:effectLst/>
                <a:latin typeface="Calibri" panose="020F0502020204030204" pitchFamily="34" charset="0"/>
                <a:ea typeface="Calibri" panose="020F0502020204030204" pitchFamily="34" charset="0"/>
              </a:rPr>
              <a:t>trav</a:t>
            </a:r>
            <a:r>
              <a:rPr lang="fr-FR" sz="1800" dirty="0">
                <a:effectLst/>
                <a:latin typeface="Calibri" panose="020F0502020204030204" pitchFamily="34" charset="0"/>
                <a:ea typeface="Calibri" panose="020F0502020204030204" pitchFamily="34" charset="0"/>
              </a:rPr>
              <a:t> et </a:t>
            </a:r>
            <a:r>
              <a:rPr lang="fr-FR" sz="1800" dirty="0" err="1">
                <a:effectLst/>
                <a:latin typeface="Symbol" panose="05050102010706020507" pitchFamily="18" charset="2"/>
                <a:ea typeface="Calibri" panose="020F0502020204030204" pitchFamily="34" charset="0"/>
              </a:rPr>
              <a:t>j</a:t>
            </a:r>
            <a:r>
              <a:rPr lang="fr-FR" sz="1800" baseline="-25000" dirty="0" err="1">
                <a:effectLst/>
                <a:latin typeface="Calibri" panose="020F0502020204030204" pitchFamily="34" charset="0"/>
                <a:ea typeface="Calibri" panose="020F0502020204030204" pitchFamily="34" charset="0"/>
              </a:rPr>
              <a:t>trav</a:t>
            </a:r>
            <a:r>
              <a:rPr lang="fr-FR" sz="1800" dirty="0">
                <a:effectLst/>
                <a:latin typeface="Calibri" panose="020F0502020204030204" pitchFamily="34" charset="0"/>
                <a:ea typeface="Calibri" panose="020F0502020204030204" pitchFamily="34" charset="0"/>
              </a:rPr>
              <a:t> pour les paramètres de calcul en phases transitoires.</a:t>
            </a:r>
          </a:p>
          <a:p>
            <a:pPr marL="0" marR="0" lvl="0" indent="0" defTabSz="457200" eaLnBrk="1" fontAlgn="auto" latinLnBrk="0" hangingPunct="1">
              <a:lnSpc>
                <a:spcPct val="117999"/>
              </a:lnSpc>
              <a:spcBef>
                <a:spcPts val="0"/>
              </a:spcBef>
              <a:spcAft>
                <a:spcPts val="0"/>
              </a:spcAft>
              <a:buClrTx/>
              <a:buSzTx/>
              <a:buFont typeface="Symbol" panose="05050102010706020507" pitchFamily="18" charset="2"/>
              <a:buNone/>
              <a:tabLst/>
              <a:defRPr/>
            </a:pPr>
            <a:endParaRPr lang="fr-FR" sz="1800" dirty="0">
              <a:effectLst/>
              <a:latin typeface="Calibri" panose="020F0502020204030204" pitchFamily="34" charset="0"/>
              <a:ea typeface="Calibri" panose="020F0502020204030204" pitchFamily="34" charset="0"/>
            </a:endParaRPr>
          </a:p>
          <a:p>
            <a:pPr marL="0" marR="0" lvl="0" indent="0" defTabSz="457200" eaLnBrk="1" fontAlgn="auto" latinLnBrk="0" hangingPunct="1">
              <a:lnSpc>
                <a:spcPct val="117999"/>
              </a:lnSpc>
              <a:spcBef>
                <a:spcPts val="0"/>
              </a:spcBef>
              <a:spcAft>
                <a:spcPts val="0"/>
              </a:spcAft>
              <a:buClrTx/>
              <a:buSzTx/>
              <a:buFont typeface="Symbol" panose="05050102010706020507" pitchFamily="18" charset="2"/>
              <a:buNone/>
              <a:tabLst/>
              <a:defRPr/>
            </a:pPr>
            <a:r>
              <a:rPr lang="fr-FR" sz="1800" dirty="0">
                <a:effectLst/>
                <a:latin typeface="Calibri" panose="020F0502020204030204" pitchFamily="34" charset="0"/>
                <a:ea typeface="Calibri" panose="020F0502020204030204" pitchFamily="34" charset="0"/>
              </a:rPr>
              <a:t>Pour la phase définitive, il est recommandé de retenir des paramètres de cisaillement drainés dans le domaine normalement consolidé</a:t>
            </a:r>
          </a:p>
          <a:p>
            <a:pPr marL="0" lvl="0" indent="0">
              <a:buFont typeface="Symbol" panose="05050102010706020507" pitchFamily="18" charset="2"/>
              <a:buNone/>
            </a:pPr>
            <a:endParaRPr lang="fr-FR"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fr-FR" sz="1800" dirty="0">
                <a:effectLst/>
                <a:latin typeface="Calibri" panose="020F0502020204030204" pitchFamily="34" charset="0"/>
                <a:ea typeface="Times New Roman" panose="02020603050405020304" pitchFamily="18" charset="0"/>
              </a:rPr>
              <a:t>Dans les sols granulaires non saturés : cohésion due à la cimentation des grains ou à la surconsolidation mobilisant la dilatance (enchevêtrement des grains)</a:t>
            </a:r>
            <a:endParaRPr lang="fr-FR"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fr-FR" sz="1800" dirty="0">
                <a:effectLst/>
                <a:latin typeface="Calibri" panose="020F0502020204030204" pitchFamily="34" charset="0"/>
                <a:ea typeface="Times New Roman" panose="02020603050405020304" pitchFamily="18" charset="0"/>
              </a:rPr>
              <a:t>Dans les sols granulaires saturés : cohésion due à la cimentation des grains</a:t>
            </a:r>
            <a:endParaRPr lang="fr-FR" sz="1800" dirty="0">
              <a:effectLst/>
              <a:latin typeface="Calibri" panose="020F0502020204030204" pitchFamily="34" charset="0"/>
              <a:ea typeface="Calibri" panose="020F0502020204030204" pitchFamily="34" charset="0"/>
            </a:endParaRPr>
          </a:p>
          <a:p>
            <a:endParaRPr lang="fr-FR" dirty="0"/>
          </a:p>
        </p:txBody>
      </p:sp>
    </p:spTree>
    <p:extLst>
      <p:ext uri="{BB962C8B-B14F-4D97-AF65-F5344CB8AC3E}">
        <p14:creationId xmlns:p14="http://schemas.microsoft.com/office/powerpoint/2010/main" val="2013548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a:t>1. Avoisinants ≠ mitoyens</a:t>
            </a:r>
          </a:p>
          <a:p>
            <a:r>
              <a:rPr lang="fr-FR" dirty="0"/>
              <a:t>2. </a:t>
            </a:r>
            <a:r>
              <a:rPr lang="fr-FR" dirty="0" err="1"/>
              <a:t>Ref</a:t>
            </a:r>
            <a:r>
              <a:rPr lang="fr-FR" dirty="0"/>
              <a:t> GT16R2F1 AFTES</a:t>
            </a:r>
          </a:p>
          <a:p>
            <a:r>
              <a:rPr lang="fr-FR" dirty="0"/>
              <a:t>Le dommage est un désordre matériel sur une construction par une sollicitation statique ou dynamique.</a:t>
            </a:r>
          </a:p>
          <a:p>
            <a:r>
              <a:rPr lang="fr-FR" dirty="0"/>
              <a:t>On distingue 3 niveaux de dommage :</a:t>
            </a:r>
          </a:p>
          <a:p>
            <a:r>
              <a:rPr lang="fr-FR" dirty="0"/>
              <a:t>Dommage architectural (affecte l’apparence)</a:t>
            </a:r>
          </a:p>
          <a:p>
            <a:r>
              <a:rPr lang="fr-FR" dirty="0"/>
              <a:t>Dommage fonctionnel (affecte l’usage de la construction et sa durabilité)</a:t>
            </a:r>
          </a:p>
          <a:p>
            <a:r>
              <a:rPr lang="fr-FR" dirty="0"/>
              <a:t>Dommage structurel</a:t>
            </a:r>
          </a:p>
        </p:txBody>
      </p:sp>
    </p:spTree>
    <p:extLst>
      <p:ext uri="{BB962C8B-B14F-4D97-AF65-F5344CB8AC3E}">
        <p14:creationId xmlns:p14="http://schemas.microsoft.com/office/powerpoint/2010/main" val="3336692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a:lnSpc>
                <a:spcPct val="107000"/>
              </a:lnSpc>
              <a:spcAft>
                <a:spcPts val="80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Il est rappelé que l’essai au pénétromètre statique à pointe électrique (CPT) permet une approche qualitative intéressante du comportement prévisionnel des sols :</a:t>
            </a:r>
          </a:p>
          <a:p>
            <a:pPr marL="342900" lvl="0" indent="-342900">
              <a:lnSpc>
                <a:spcPct val="107000"/>
              </a:lnSpc>
              <a:buFont typeface="+mj-lt"/>
              <a:buAutoNum type="arabicPeriod"/>
            </a:pPr>
            <a:r>
              <a:rPr lang="fr-FR" sz="2400" dirty="0">
                <a:effectLst/>
                <a:latin typeface="Calibri" panose="020F0502020204030204" pitchFamily="34" charset="0"/>
                <a:ea typeface="Calibri" panose="020F0502020204030204" pitchFamily="34" charset="0"/>
                <a:cs typeface="Times New Roman" panose="02020603050405020304" pitchFamily="18" charset="0"/>
              </a:rPr>
              <a:t>occurrences de sols granulaires propres, sans cohésions (sables lâches) ou avec une faible cohésion d’enchevêtrement (sables denses surconsolidés)</a:t>
            </a:r>
          </a:p>
          <a:p>
            <a:pPr marL="342900" lvl="0" indent="-342900">
              <a:lnSpc>
                <a:spcPct val="107000"/>
              </a:lnSpc>
              <a:spcAft>
                <a:spcPts val="800"/>
              </a:spcAft>
              <a:buFont typeface="+mj-lt"/>
              <a:buAutoNum type="arabicPeriod"/>
            </a:pPr>
            <a:r>
              <a:rPr lang="fr-FR" sz="2400" dirty="0">
                <a:effectLst/>
                <a:latin typeface="Calibri" panose="020F0502020204030204" pitchFamily="34" charset="0"/>
                <a:ea typeface="Calibri" panose="020F0502020204030204" pitchFamily="34" charset="0"/>
                <a:cs typeface="Times New Roman" panose="02020603050405020304" pitchFamily="18" charset="0"/>
              </a:rPr>
              <a:t>occurrences de sols recelant une cohésion non drainée (mobilisation du rapport de frottement Rf, évaluation de l’indice de classement </a:t>
            </a:r>
            <a:r>
              <a:rPr lang="fr-FR" sz="2400" dirty="0" err="1">
                <a:effectLst/>
                <a:latin typeface="Calibri" panose="020F0502020204030204" pitchFamily="34" charset="0"/>
                <a:ea typeface="Calibri" panose="020F0502020204030204" pitchFamily="34" charset="0"/>
                <a:cs typeface="Times New Roman" panose="02020603050405020304" pitchFamily="18" charset="0"/>
              </a:rPr>
              <a:t>Ic</a:t>
            </a:r>
            <a:r>
              <a:rPr lang="fr-FR" sz="2400" dirty="0">
                <a:effectLst/>
                <a:latin typeface="Calibri" panose="020F0502020204030204" pitchFamily="34" charset="0"/>
                <a:ea typeface="Calibri" panose="020F0502020204030204" pitchFamily="34" charset="0"/>
                <a:cs typeface="Times New Roman" panose="02020603050405020304" pitchFamily="18" charset="0"/>
              </a:rPr>
              <a:t>).</a:t>
            </a:r>
          </a:p>
          <a:p>
            <a:endParaRPr lang="fr-FR" dirty="0"/>
          </a:p>
          <a:p>
            <a:r>
              <a:rPr lang="fr-FR" sz="1800" dirty="0">
                <a:effectLst/>
                <a:latin typeface="Calibri" panose="020F0502020204030204" pitchFamily="34" charset="0"/>
                <a:ea typeface="Calibri" panose="020F0502020204030204" pitchFamily="34" charset="0"/>
              </a:rPr>
              <a:t>Au sujet des sols quasi saturés (ex argiles vertes, base des limons de plateaux, colluvions etc…) qui n’abritent pas de nappe explicitement :</a:t>
            </a:r>
          </a:p>
          <a:p>
            <a:r>
              <a:rPr lang="fr-FR" sz="1800" dirty="0">
                <a:effectLst/>
                <a:latin typeface="Calibri" panose="020F0502020204030204" pitchFamily="34" charset="0"/>
                <a:ea typeface="Calibri" panose="020F0502020204030204" pitchFamily="34" charset="0"/>
              </a:rPr>
              <a:t>Nous recommandons de faire des profils de saturation et de retenir les caractéristiques intergranulaires.</a:t>
            </a:r>
          </a:p>
          <a:p>
            <a:endParaRPr lang="fr-FR" dirty="0"/>
          </a:p>
        </p:txBody>
      </p:sp>
    </p:spTree>
    <p:extLst>
      <p:ext uri="{BB962C8B-B14F-4D97-AF65-F5344CB8AC3E}">
        <p14:creationId xmlns:p14="http://schemas.microsoft.com/office/powerpoint/2010/main" val="997534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fr-FR" sz="1800" b="0"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Synthèse de la revue des risques importants spécifiques de la méthodologie</a:t>
            </a:r>
          </a:p>
          <a:p>
            <a:pPr marL="0" marR="0" lvl="0" indent="0" defTabSz="457200" eaLnBrk="1" fontAlgn="auto" latinLnBrk="0" hangingPunct="1">
              <a:lnSpc>
                <a:spcPct val="117999"/>
              </a:lnSpc>
              <a:spcBef>
                <a:spcPts val="0"/>
              </a:spcBef>
              <a:spcAft>
                <a:spcPts val="0"/>
              </a:spcAft>
              <a:buClrTx/>
              <a:buSzTx/>
              <a:buFontTx/>
              <a:buNone/>
              <a:tabLst/>
              <a:defRPr/>
            </a:pPr>
            <a:r>
              <a:rPr lang="fr-FR" sz="1800" dirty="0">
                <a:effectLst/>
                <a:latin typeface="Calibri" panose="020F0502020204030204" pitchFamily="34" charset="0"/>
                <a:ea typeface="Calibri" panose="020F0502020204030204" pitchFamily="34" charset="0"/>
                <a:cs typeface="Times New Roman" panose="02020603050405020304" pitchFamily="18" charset="0"/>
              </a:rPr>
              <a:t>En raison de la multiplicité des configurations sur un même site, il pourra être nécessaire de procéder à la revue des risques importants pour chaque face de la fouille concernée.</a:t>
            </a:r>
          </a:p>
          <a:p>
            <a:pPr marL="0" marR="0" lvl="0" indent="0" defTabSz="457200" eaLnBrk="1" fontAlgn="auto" latinLnBrk="0" hangingPunct="1">
              <a:lnSpc>
                <a:spcPct val="117999"/>
              </a:lnSpc>
              <a:spcBef>
                <a:spcPts val="0"/>
              </a:spcBef>
              <a:spcAft>
                <a:spcPts val="0"/>
              </a:spcAft>
              <a:buClrTx/>
              <a:buSzTx/>
              <a:buFontTx/>
              <a:buNone/>
              <a:tabLst/>
              <a:defRPr/>
            </a:pPr>
            <a:r>
              <a:rPr lang="fr-FR" sz="1800" dirty="0">
                <a:effectLst/>
                <a:latin typeface="Calibri" panose="020F0502020204030204" pitchFamily="34" charset="0"/>
                <a:ea typeface="Calibri" panose="020F0502020204030204" pitchFamily="34" charset="0"/>
                <a:cs typeface="Times New Roman" panose="02020603050405020304" pitchFamily="18" charset="0"/>
              </a:rPr>
              <a:t>La revue des risques importants doit permettre de conclure avec les données disponibles au caractère justifiable ou non d’un voile périmétrique réalisé par passes alternées.</a:t>
            </a:r>
          </a:p>
          <a:p>
            <a:pPr marL="0" marR="0" lvl="0" indent="0" defTabSz="457200" eaLnBrk="1" fontAlgn="auto" latinLnBrk="0" hangingPunct="1">
              <a:lnSpc>
                <a:spcPct val="117999"/>
              </a:lnSpc>
              <a:spcBef>
                <a:spcPts val="0"/>
              </a:spcBef>
              <a:spcAft>
                <a:spcPts val="0"/>
              </a:spcAft>
              <a:buClrTx/>
              <a:buSzTx/>
              <a:buFontTx/>
              <a:buNone/>
              <a:tabLst/>
              <a:defRPr/>
            </a:pPr>
            <a:r>
              <a:rPr lang="fr-FR" sz="1800" b="0" dirty="0">
                <a:solidFill>
                  <a:srgbClr val="1F4D78"/>
                </a:solidFill>
                <a:effectLst/>
                <a:latin typeface="Calibri" panose="020F0502020204030204" pitchFamily="34" charset="0"/>
                <a:ea typeface="Times New Roman" panose="02020603050405020304" pitchFamily="18" charset="0"/>
                <a:cs typeface="Times New Roman" panose="02020603050405020304" pitchFamily="18" charset="0"/>
              </a:rPr>
              <a:t>On ne peut plus conclure </a:t>
            </a:r>
            <a:r>
              <a:rPr lang="fr-FR" sz="1800" b="0" dirty="0" err="1">
                <a:solidFill>
                  <a:srgbClr val="1F4D78"/>
                </a:solidFill>
                <a:effectLst/>
                <a:latin typeface="Calibri" panose="020F0502020204030204" pitchFamily="34" charset="0"/>
                <a:ea typeface="Times New Roman" panose="02020603050405020304" pitchFamily="18" charset="0"/>
                <a:cs typeface="Times New Roman" panose="02020603050405020304" pitchFamily="18" charset="0"/>
              </a:rPr>
              <a:t>C</a:t>
            </a:r>
            <a:r>
              <a:rPr lang="fr-FR" sz="1800" b="0" baseline="-25000" dirty="0" err="1">
                <a:solidFill>
                  <a:srgbClr val="1F4D78"/>
                </a:solidFill>
                <a:effectLst/>
                <a:latin typeface="Calibri" panose="020F0502020204030204" pitchFamily="34" charset="0"/>
                <a:ea typeface="Times New Roman" panose="02020603050405020304" pitchFamily="18" charset="0"/>
                <a:cs typeface="Times New Roman" panose="02020603050405020304" pitchFamily="18" charset="0"/>
              </a:rPr>
              <a:t>trav</a:t>
            </a:r>
            <a:r>
              <a:rPr lang="fr-FR" sz="1800" b="0" dirty="0">
                <a:solidFill>
                  <a:srgbClr val="1F4D78"/>
                </a:solidFill>
                <a:effectLst/>
                <a:latin typeface="Calibri" panose="020F0502020204030204" pitchFamily="34" charset="0"/>
                <a:ea typeface="Times New Roman" panose="02020603050405020304" pitchFamily="18" charset="0"/>
                <a:cs typeface="Times New Roman" panose="02020603050405020304" pitchFamily="18" charset="0"/>
              </a:rPr>
              <a:t> = 0 et proposer une méthodologie de voiles par passes. Sinon, il faut l’interpréter comme un risque important d’éboulement d’un front de taille par le géotechnicien en charge de la conception.</a:t>
            </a:r>
          </a:p>
          <a:p>
            <a:pPr marL="0" marR="0" lvl="0" indent="0" defTabSz="457200" eaLnBrk="1" fontAlgn="auto" latinLnBrk="0" hangingPunct="1">
              <a:lnSpc>
                <a:spcPct val="117999"/>
              </a:lnSpc>
              <a:spcBef>
                <a:spcPts val="0"/>
              </a:spcBef>
              <a:spcAft>
                <a:spcPts val="0"/>
              </a:spcAft>
              <a:buClrTx/>
              <a:buSzTx/>
              <a:buFontTx/>
              <a:buNone/>
              <a:tabLst/>
              <a:defRPr/>
            </a:pPr>
            <a:r>
              <a:rPr lang="fr-FR" sz="1800" b="0" dirty="0">
                <a:solidFill>
                  <a:srgbClr val="1F4D78"/>
                </a:solidFill>
                <a:effectLst/>
                <a:latin typeface="Calibri" panose="020F0502020204030204" pitchFamily="34" charset="0"/>
                <a:ea typeface="Times New Roman" panose="02020603050405020304" pitchFamily="18" charset="0"/>
                <a:cs typeface="Times New Roman" panose="02020603050405020304" pitchFamily="18" charset="0"/>
              </a:rPr>
              <a:t>Jusques à quand considère-t-on C’trav et </a:t>
            </a:r>
            <a:r>
              <a:rPr lang="fr-FR" sz="1800" b="0" dirty="0">
                <a:solidFill>
                  <a:srgbClr val="1F4D78"/>
                </a:solidFill>
                <a:effectLst/>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trav ?</a:t>
            </a:r>
            <a:endParaRPr lang="fr-FR" sz="1800" b="0"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3088942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sz="1800" b="0" i="1" dirty="0">
                <a:effectLst/>
                <a:latin typeface="Calibri" panose="020F0502020204030204" pitchFamily="34" charset="0"/>
                <a:ea typeface="Calibri" panose="020F0502020204030204" pitchFamily="34" charset="0"/>
              </a:rPr>
              <a:t>NF P 94-282 §3.1.31 Définition VPP alternées : la stabilité en phase finale est justifiée.</a:t>
            </a:r>
          </a:p>
          <a:p>
            <a:r>
              <a:rPr lang="fr-FR" sz="1400" dirty="0"/>
              <a:t>On doit vérifier que pour tout mécanisme de rupture potentiel qui englobe tout ou partie de l'écran, incluant le cas échéant son ancrage, l'effet des actions déstabilisatrices est équilibré par la résistance qui s'oppose à cet effet.</a:t>
            </a:r>
          </a:p>
          <a:p>
            <a:r>
              <a:rPr lang="fr-FR" sz="1400" dirty="0"/>
              <a:t>§15.2.3 : Il convient d'apporter le plus grand soin à la </a:t>
            </a:r>
            <a:r>
              <a:rPr lang="fr-FR" sz="1400" b="1" dirty="0"/>
              <a:t>recherche de la géométrie la plus défavorable </a:t>
            </a:r>
            <a:r>
              <a:rPr lang="fr-FR" sz="1400" dirty="0"/>
              <a:t>des surfaces de glissement potentiel</a:t>
            </a:r>
            <a:endParaRPr lang="fr-FR" sz="1800" b="1" i="1" dirty="0">
              <a:effectLst/>
              <a:latin typeface="Calibri" panose="020F0502020204030204" pitchFamily="34" charset="0"/>
              <a:ea typeface="Calibri" panose="020F0502020204030204" pitchFamily="34" charset="0"/>
            </a:endParaRPr>
          </a:p>
          <a:p>
            <a:r>
              <a:rPr lang="fr-FR" sz="1800" b="1" i="1" dirty="0">
                <a:effectLst/>
                <a:latin typeface="Calibri" panose="020F0502020204030204" pitchFamily="34" charset="0"/>
                <a:ea typeface="Calibri" panose="020F0502020204030204" pitchFamily="34" charset="0"/>
              </a:rPr>
              <a:t>§15.2.5 : Le niveau de sécurité " global " </a:t>
            </a:r>
            <a:r>
              <a:rPr lang="fr-FR" sz="1800" b="1" i="1" dirty="0" err="1">
                <a:effectLst/>
                <a:latin typeface="Calibri" panose="020F0502020204030204" pitchFamily="34" charset="0"/>
                <a:ea typeface="Calibri" panose="020F0502020204030204" pitchFamily="34" charset="0"/>
              </a:rPr>
              <a:t>γ</a:t>
            </a:r>
            <a:r>
              <a:rPr lang="fr-FR" sz="1800" b="1" i="1" baseline="-25000" dirty="0" err="1">
                <a:effectLst/>
                <a:latin typeface="Calibri" panose="020F0502020204030204" pitchFamily="34" charset="0"/>
                <a:ea typeface="Calibri" panose="020F0502020204030204" pitchFamily="34" charset="0"/>
              </a:rPr>
              <a:t>s;d</a:t>
            </a:r>
            <a:r>
              <a:rPr lang="fr-FR" sz="1800" b="1" i="1" dirty="0" err="1">
                <a:effectLst/>
                <a:latin typeface="Calibri" panose="020F0502020204030204" pitchFamily="34" charset="0"/>
                <a:ea typeface="Calibri" panose="020F0502020204030204" pitchFamily="34" charset="0"/>
              </a:rPr>
              <a:t>γ</a:t>
            </a:r>
            <a:r>
              <a:rPr lang="fr-FR" sz="1800" b="1" i="1" baseline="-25000" dirty="0" err="1">
                <a:effectLst/>
                <a:latin typeface="Calibri" panose="020F0502020204030204" pitchFamily="34" charset="0"/>
                <a:ea typeface="Calibri" panose="020F0502020204030204" pitchFamily="34" charset="0"/>
              </a:rPr>
              <a:t>R</a:t>
            </a:r>
            <a:r>
              <a:rPr lang="fr-FR" sz="1800" b="1" i="1" dirty="0" err="1">
                <a:effectLst/>
                <a:latin typeface="Calibri" panose="020F0502020204030204" pitchFamily="34" charset="0"/>
                <a:ea typeface="Calibri" panose="020F0502020204030204" pitchFamily="34" charset="0"/>
              </a:rPr>
              <a:t>γ</a:t>
            </a:r>
            <a:r>
              <a:rPr lang="fr-FR" sz="1800" b="1" i="1" baseline="-25000" dirty="0" err="1">
                <a:effectLst/>
                <a:latin typeface="Calibri" panose="020F0502020204030204" pitchFamily="34" charset="0"/>
                <a:ea typeface="Calibri" panose="020F0502020204030204" pitchFamily="34" charset="0"/>
              </a:rPr>
              <a:t>F</a:t>
            </a:r>
            <a:r>
              <a:rPr lang="fr-FR" sz="1800" b="1" i="1" dirty="0">
                <a:effectLst/>
                <a:latin typeface="Calibri" panose="020F0502020204030204" pitchFamily="34" charset="0"/>
                <a:ea typeface="Calibri" panose="020F0502020204030204" pitchFamily="34" charset="0"/>
              </a:rPr>
              <a:t> normalement requis est compris entre 1,3 et 1,5</a:t>
            </a:r>
            <a:r>
              <a:rPr lang="fr-FR" sz="1800" i="1" dirty="0">
                <a:effectLst/>
                <a:latin typeface="Calibri" panose="020F0502020204030204" pitchFamily="34" charset="0"/>
                <a:ea typeface="Calibri" panose="020F0502020204030204" pitchFamily="34" charset="0"/>
              </a:rPr>
              <a:t>, en fonction des conditions de site.</a:t>
            </a:r>
            <a:endParaRPr lang="fr-FR" sz="1800" b="1" u="sng" dirty="0">
              <a:effectLst/>
              <a:latin typeface="Calibri" panose="020F0502020204030204" pitchFamily="34" charset="0"/>
              <a:ea typeface="Calibri" panose="020F0502020204030204" pitchFamily="34" charset="0"/>
            </a:endParaRPr>
          </a:p>
          <a:p>
            <a:r>
              <a:rPr lang="fr-FR" sz="1800" b="1" u="sng" dirty="0">
                <a:effectLst/>
                <a:latin typeface="Calibri" panose="020F0502020204030204" pitchFamily="34" charset="0"/>
                <a:ea typeface="Calibri" panose="020F0502020204030204" pitchFamily="34" charset="0"/>
              </a:rPr>
              <a:t>§15.2.5</a:t>
            </a:r>
            <a:r>
              <a:rPr lang="fr-FR" sz="1800" b="1" dirty="0">
                <a:effectLst/>
                <a:latin typeface="Calibri" panose="020F0502020204030204" pitchFamily="34" charset="0"/>
                <a:ea typeface="Calibri" panose="020F0502020204030204" pitchFamily="34" charset="0"/>
              </a:rPr>
              <a:t> :</a:t>
            </a:r>
            <a:r>
              <a:rPr lang="fr-FR" sz="1800" dirty="0">
                <a:effectLst/>
                <a:latin typeface="Calibri" panose="020F0502020204030204" pitchFamily="34" charset="0"/>
                <a:ea typeface="Calibri" panose="020F0502020204030204" pitchFamily="34" charset="0"/>
              </a:rPr>
              <a:t> pour assurer des faibles déformations du terrain (donc du massif à l’arrière), la norme recommande </a:t>
            </a:r>
            <a:r>
              <a:rPr lang="el-GR" sz="1800" dirty="0">
                <a:effectLst/>
                <a:latin typeface="Arial" panose="020B0604020202020204" pitchFamily="34" charset="0"/>
                <a:ea typeface="Calibri" panose="020F0502020204030204" pitchFamily="34" charset="0"/>
                <a:cs typeface="Arial" panose="020B0604020202020204" pitchFamily="34" charset="0"/>
              </a:rPr>
              <a:t>Γ</a:t>
            </a:r>
            <a:r>
              <a:rPr lang="fr-FR" sz="1800" baseline="-25000" dirty="0">
                <a:effectLst/>
                <a:latin typeface="Calibri" panose="020F0502020204030204" pitchFamily="34" charset="0"/>
                <a:ea typeface="Calibri" panose="020F0502020204030204" pitchFamily="34" charset="0"/>
              </a:rPr>
              <a:t>min</a:t>
            </a:r>
            <a:r>
              <a:rPr lang="fr-FR" sz="1800" dirty="0">
                <a:effectLst/>
                <a:latin typeface="Calibri" panose="020F0502020204030204" pitchFamily="34" charset="0"/>
                <a:ea typeface="Calibri" panose="020F0502020204030204" pitchFamily="34" charset="0"/>
              </a:rPr>
              <a:t> global ≥ 1,5</a:t>
            </a:r>
          </a:p>
          <a:p>
            <a:r>
              <a:rPr lang="fr-FR" sz="1800" dirty="0">
                <a:effectLst/>
                <a:latin typeface="Calibri" panose="020F0502020204030204" pitchFamily="34" charset="0"/>
              </a:rPr>
              <a:t>Niveau de déformation des terrains faibles </a:t>
            </a:r>
            <a:r>
              <a:rPr lang="el-GR" sz="1800" b="1" dirty="0">
                <a:effectLst/>
                <a:latin typeface="Arial" panose="020B0604020202020204" pitchFamily="34" charset="0"/>
                <a:cs typeface="Arial" panose="020B0604020202020204" pitchFamily="34" charset="0"/>
              </a:rPr>
              <a:t>Γ</a:t>
            </a:r>
            <a:r>
              <a:rPr lang="fr-FR" sz="1800" b="1" dirty="0">
                <a:effectLst/>
                <a:latin typeface="Arial" panose="020B0604020202020204" pitchFamily="34" charset="0"/>
                <a:cs typeface="Arial" panose="020B0604020202020204" pitchFamily="34" charset="0"/>
              </a:rPr>
              <a:t> =</a:t>
            </a:r>
            <a:r>
              <a:rPr lang="fr-FR" sz="1800" dirty="0">
                <a:effectLst/>
                <a:latin typeface="Arial" panose="020B0604020202020204" pitchFamily="34" charset="0"/>
                <a:cs typeface="Arial" panose="020B0604020202020204" pitchFamily="34" charset="0"/>
              </a:rPr>
              <a:t> </a:t>
            </a:r>
            <a:r>
              <a:rPr lang="fr-FR" sz="2400" b="1" i="1" dirty="0" err="1">
                <a:effectLst/>
                <a:latin typeface="Calibri" panose="020F0502020204030204" pitchFamily="34" charset="0"/>
                <a:ea typeface="Calibri" panose="020F0502020204030204" pitchFamily="34" charset="0"/>
              </a:rPr>
              <a:t>γ</a:t>
            </a:r>
            <a:r>
              <a:rPr lang="fr-FR" sz="2400" b="1" i="1" baseline="-25000" dirty="0" err="1">
                <a:effectLst/>
                <a:latin typeface="Calibri" panose="020F0502020204030204" pitchFamily="34" charset="0"/>
                <a:ea typeface="Calibri" panose="020F0502020204030204" pitchFamily="34" charset="0"/>
              </a:rPr>
              <a:t>s;d</a:t>
            </a:r>
            <a:r>
              <a:rPr lang="fr-FR" sz="2400" b="1" i="1" baseline="-25000" dirty="0">
                <a:effectLst/>
                <a:latin typeface="Calibri" panose="020F0502020204030204" pitchFamily="34" charset="0"/>
                <a:ea typeface="Calibri" panose="020F0502020204030204" pitchFamily="34" charset="0"/>
              </a:rPr>
              <a:t> </a:t>
            </a:r>
            <a:r>
              <a:rPr lang="fr-FR" sz="2400" b="1" i="1" baseline="0" dirty="0">
                <a:effectLst/>
                <a:latin typeface="Calibri" panose="020F0502020204030204" pitchFamily="34" charset="0"/>
                <a:ea typeface="Calibri" panose="020F0502020204030204" pitchFamily="34" charset="0"/>
              </a:rPr>
              <a:t>= 0,90*</a:t>
            </a:r>
            <a:r>
              <a:rPr lang="fr-FR" sz="2400" b="1" i="1" dirty="0" err="1">
                <a:effectLst/>
                <a:latin typeface="Calibri" panose="020F0502020204030204" pitchFamily="34" charset="0"/>
                <a:ea typeface="Calibri" panose="020F0502020204030204" pitchFamily="34" charset="0"/>
              </a:rPr>
              <a:t>γ</a:t>
            </a:r>
            <a:r>
              <a:rPr lang="fr-FR" sz="2400" b="1" i="1" baseline="-25000" dirty="0" err="1">
                <a:effectLst/>
                <a:latin typeface="Calibri" panose="020F0502020204030204" pitchFamily="34" charset="0"/>
                <a:ea typeface="Calibri" panose="020F0502020204030204" pitchFamily="34" charset="0"/>
              </a:rPr>
              <a:t>R</a:t>
            </a:r>
            <a:r>
              <a:rPr lang="fr-FR" sz="2400" b="1" i="1" baseline="-25000" dirty="0">
                <a:effectLst/>
                <a:latin typeface="Calibri" panose="020F0502020204030204" pitchFamily="34" charset="0"/>
                <a:ea typeface="Calibri" panose="020F0502020204030204" pitchFamily="34" charset="0"/>
              </a:rPr>
              <a:t> </a:t>
            </a:r>
            <a:r>
              <a:rPr lang="fr-FR" sz="2400" b="1" i="1" baseline="0" dirty="0">
                <a:effectLst/>
                <a:latin typeface="Calibri" panose="020F0502020204030204" pitchFamily="34" charset="0"/>
                <a:ea typeface="Calibri" panose="020F0502020204030204" pitchFamily="34" charset="0"/>
              </a:rPr>
              <a:t>=1,1*</a:t>
            </a:r>
            <a:r>
              <a:rPr lang="fr-FR" sz="2400" b="1" i="1" baseline="-25000" dirty="0">
                <a:effectLst/>
                <a:latin typeface="Calibri" panose="020F0502020204030204" pitchFamily="34" charset="0"/>
                <a:ea typeface="Calibri" panose="020F0502020204030204" pitchFamily="34" charset="0"/>
              </a:rPr>
              <a:t> </a:t>
            </a:r>
            <a:r>
              <a:rPr lang="fr-FR" sz="2400" b="1" i="1" dirty="0" err="1">
                <a:effectLst/>
                <a:latin typeface="Calibri" panose="020F0502020204030204" pitchFamily="34" charset="0"/>
                <a:ea typeface="Calibri" panose="020F0502020204030204" pitchFamily="34" charset="0"/>
              </a:rPr>
              <a:t>γ</a:t>
            </a:r>
            <a:r>
              <a:rPr lang="fr-FR" sz="2400" b="1" i="1" baseline="-25000" dirty="0" err="1">
                <a:effectLst/>
                <a:latin typeface="Calibri" panose="020F0502020204030204" pitchFamily="34" charset="0"/>
                <a:ea typeface="Calibri" panose="020F0502020204030204" pitchFamily="34" charset="0"/>
              </a:rPr>
              <a:t>F</a:t>
            </a:r>
            <a:r>
              <a:rPr lang="fr-FR" sz="2400" b="1" i="1" baseline="0" dirty="0">
                <a:effectLst/>
                <a:latin typeface="Calibri" panose="020F0502020204030204" pitchFamily="34" charset="0"/>
                <a:ea typeface="Calibri" panose="020F0502020204030204" pitchFamily="34" charset="0"/>
              </a:rPr>
              <a:t>=1,35 = 1,34</a:t>
            </a:r>
            <a:r>
              <a:rPr lang="fr-FR" sz="2400" b="1" i="1" dirty="0">
                <a:effectLst/>
                <a:latin typeface="Calibri" panose="020F0502020204030204" pitchFamily="34" charset="0"/>
                <a:ea typeface="Calibri" panose="020F0502020204030204" pitchFamily="34" charset="0"/>
              </a:rPr>
              <a:t> </a:t>
            </a:r>
            <a:endParaRPr lang="fr-FR" dirty="0"/>
          </a:p>
        </p:txBody>
      </p:sp>
    </p:spTree>
    <p:extLst>
      <p:ext uri="{BB962C8B-B14F-4D97-AF65-F5344CB8AC3E}">
        <p14:creationId xmlns:p14="http://schemas.microsoft.com/office/powerpoint/2010/main" val="3211234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sz="1800" dirty="0">
                <a:effectLst/>
                <a:latin typeface="Calibri" panose="020F0502020204030204" pitchFamily="34" charset="0"/>
                <a:ea typeface="Calibri" panose="020F0502020204030204" pitchFamily="34" charset="0"/>
              </a:rPr>
              <a:t>Il est nécessaire de rappeler au préalable les exigences du code du travail relatif aux parois des fouilles (</a:t>
            </a:r>
            <a:r>
              <a:rPr lang="fr-FR" sz="1800" u="none" strike="noStrike" dirty="0">
                <a:solidFill>
                  <a:srgbClr val="0563C1"/>
                </a:solidFill>
                <a:effectLst/>
                <a:latin typeface="Calibri" panose="020F0502020204030204" pitchFamily="34" charset="0"/>
                <a:ea typeface="Calibri" panose="020F0502020204030204" pitchFamily="34" charset="0"/>
                <a:hlinkClick r:id="rId3"/>
              </a:rPr>
              <a:t>Décret n°2008-244 du 7 mars 2008 - art. 9 (V)</a:t>
            </a:r>
            <a:r>
              <a:rPr lang="fr-FR" sz="1800" dirty="0">
                <a:effectLst/>
                <a:latin typeface="Calibri" panose="020F0502020204030204" pitchFamily="34" charset="0"/>
                <a:ea typeface="Calibri" panose="020F0502020204030204" pitchFamily="34" charset="0"/>
              </a:rPr>
              <a:t>) :</a:t>
            </a:r>
          </a:p>
          <a:p>
            <a:r>
              <a:rPr lang="fr-FR" sz="1800" i="1" dirty="0">
                <a:effectLst/>
                <a:latin typeface="Calibri" panose="020F0502020204030204" pitchFamily="34" charset="0"/>
                <a:ea typeface="Calibri" panose="020F0502020204030204" pitchFamily="34" charset="0"/>
              </a:rPr>
              <a:t>Les fouilles en tranchée de plus de 1,30 mètre de profondeur (...) doivent, lorsque leurs parois sont verticales ou sensiblement verticales, être blindées, étrésillonnées ou étayées.</a:t>
            </a:r>
            <a:endParaRPr lang="fr-FR" sz="1800" dirty="0">
              <a:effectLst/>
              <a:latin typeface="Calibri" panose="020F0502020204030204" pitchFamily="34" charset="0"/>
              <a:ea typeface="Calibri" panose="020F0502020204030204" pitchFamily="34" charset="0"/>
            </a:endParaRPr>
          </a:p>
          <a:p>
            <a:r>
              <a:rPr lang="fr-FR" sz="1800" i="1" dirty="0">
                <a:effectLst/>
                <a:latin typeface="Calibri" panose="020F0502020204030204" pitchFamily="34" charset="0"/>
                <a:ea typeface="Calibri" panose="020F0502020204030204" pitchFamily="34" charset="0"/>
              </a:rPr>
              <a:t>Les parois des fouilles en tranchée (…), ainsi que les parois des fouilles en excavation ou en butte doivent </a:t>
            </a:r>
            <a:r>
              <a:rPr lang="fr-FR" sz="1800" b="1" i="1" dirty="0">
                <a:effectLst/>
                <a:latin typeface="Calibri" panose="020F0502020204030204" pitchFamily="34" charset="0"/>
                <a:ea typeface="Calibri" panose="020F0502020204030204" pitchFamily="34" charset="0"/>
              </a:rPr>
              <a:t>être aménagées</a:t>
            </a:r>
            <a:r>
              <a:rPr lang="fr-FR" sz="1800" i="1" dirty="0">
                <a:effectLst/>
                <a:latin typeface="Calibri" panose="020F0502020204030204" pitchFamily="34" charset="0"/>
                <a:ea typeface="Calibri" panose="020F0502020204030204" pitchFamily="34" charset="0"/>
              </a:rPr>
              <a:t>, eu égard à la nature et à l'état des terres, </a:t>
            </a:r>
            <a:r>
              <a:rPr lang="fr-FR" sz="1800" b="1" i="1" dirty="0">
                <a:effectLst/>
                <a:latin typeface="Calibri" panose="020F0502020204030204" pitchFamily="34" charset="0"/>
                <a:ea typeface="Calibri" panose="020F0502020204030204" pitchFamily="34" charset="0"/>
              </a:rPr>
              <a:t>de façon à prévenir les éboulements</a:t>
            </a:r>
            <a:r>
              <a:rPr lang="fr-FR" sz="1800" i="1" dirty="0">
                <a:effectLst/>
                <a:latin typeface="Calibri" panose="020F0502020204030204" pitchFamily="34" charset="0"/>
                <a:ea typeface="Calibri" panose="020F0502020204030204" pitchFamily="34" charset="0"/>
              </a:rPr>
              <a:t>. </a:t>
            </a:r>
          </a:p>
          <a:p>
            <a:r>
              <a:rPr lang="fr-FR" sz="1800" i="1" dirty="0">
                <a:effectLst/>
                <a:latin typeface="Calibri" panose="020F0502020204030204" pitchFamily="34" charset="0"/>
                <a:ea typeface="Calibri" panose="020F0502020204030204" pitchFamily="34" charset="0"/>
              </a:rPr>
              <a:t>Si cette condition n'est pas remplie, des blindages, des étrésillons ou des étais appropriés à la nature et à l'état des terres doivent être mis en place.</a:t>
            </a:r>
          </a:p>
          <a:p>
            <a:r>
              <a:rPr lang="fr-FR" sz="1800" dirty="0">
                <a:effectLst/>
                <a:latin typeface="Calibri" panose="020F0502020204030204" pitchFamily="34" charset="0"/>
                <a:ea typeface="Calibri" panose="020F0502020204030204" pitchFamily="34" charset="0"/>
              </a:rPr>
              <a:t>Par conséquent, il est essentiel que les dimensions des ouvertures frontales soient définies </a:t>
            </a:r>
            <a:r>
              <a:rPr lang="fr-FR" sz="1800" b="1" dirty="0">
                <a:effectLst/>
                <a:latin typeface="Calibri" panose="020F0502020204030204" pitchFamily="34" charset="0"/>
                <a:ea typeface="Calibri" panose="020F0502020204030204" pitchFamily="34" charset="0"/>
              </a:rPr>
              <a:t>de façon à prévenir les éboulements (…)</a:t>
            </a:r>
            <a:r>
              <a:rPr lang="fr-FR" sz="1800" dirty="0">
                <a:effectLst/>
                <a:latin typeface="Calibri" panose="020F0502020204030204" pitchFamily="34" charset="0"/>
                <a:ea typeface="Calibri" panose="020F0502020204030204" pitchFamily="34" charset="0"/>
              </a:rPr>
              <a:t>.</a:t>
            </a:r>
          </a:p>
          <a:p>
            <a:r>
              <a:rPr lang="fr-FR" sz="1800" dirty="0">
                <a:effectLst/>
                <a:latin typeface="Calibri" panose="020F0502020204030204" pitchFamily="34" charset="0"/>
                <a:ea typeface="Calibri" panose="020F0502020204030204" pitchFamily="34" charset="0"/>
              </a:rPr>
              <a:t>Il est nécessaire que ces dimensions soient établies en rapport avec l’état de connaissance du contexte géotechnique , et en particulier de la capacité des terrains à mobiliser la cohésion non drainée.</a:t>
            </a:r>
          </a:p>
          <a:p>
            <a:r>
              <a:rPr lang="fr-FR" sz="1800" dirty="0">
                <a:effectLst/>
                <a:latin typeface="Calibri" panose="020F0502020204030204" pitchFamily="34" charset="0"/>
                <a:ea typeface="Calibri" panose="020F0502020204030204" pitchFamily="34" charset="0"/>
              </a:rPr>
              <a:t>En effet, il convient de garder à l’esprit </a:t>
            </a:r>
            <a:r>
              <a:rPr lang="fr-FR" sz="1800" b="1" dirty="0">
                <a:effectLst/>
                <a:latin typeface="Calibri" panose="020F0502020204030204" pitchFamily="34" charset="0"/>
                <a:ea typeface="Calibri" panose="020F0502020204030204" pitchFamily="34" charset="0"/>
              </a:rPr>
              <a:t>qu’en cas de risques d’éboulements, même localisés, l’obligation du blindage et des étaiements ne peut qu’être partiellement remplie, avec des dispositifs sommaires après ouverture, qui ne sont pas comparables avec ceux d’un blindage</a:t>
            </a:r>
            <a:r>
              <a:rPr lang="fr-FR" sz="1800" dirty="0">
                <a:effectLst/>
                <a:latin typeface="Calibri" panose="020F0502020204030204" pitchFamily="34" charset="0"/>
                <a:ea typeface="Calibri" panose="020F0502020204030204" pitchFamily="34" charset="0"/>
              </a:rPr>
              <a:t> réalisé dans les règles de l’art en puits ou en tranchée.</a:t>
            </a:r>
          </a:p>
          <a:p>
            <a:endParaRPr lang="fr-FR" sz="1800" dirty="0">
              <a:effectLst/>
              <a:latin typeface="Calibri" panose="020F0502020204030204" pitchFamily="34" charset="0"/>
              <a:ea typeface="Calibri" panose="020F0502020204030204" pitchFamily="34" charset="0"/>
            </a:endParaRPr>
          </a:p>
          <a:p>
            <a:r>
              <a:rPr lang="fr-FR" sz="1800" dirty="0">
                <a:effectLst/>
                <a:latin typeface="Calibri" panose="020F0502020204030204" pitchFamily="34" charset="0"/>
                <a:ea typeface="Calibri" panose="020F0502020204030204" pitchFamily="34" charset="0"/>
              </a:rPr>
              <a:t>La méthodologie du voile pas passes mobilise la poussée active du sol. </a:t>
            </a:r>
          </a:p>
          <a:p>
            <a:r>
              <a:rPr lang="fr-FR" sz="1800" dirty="0">
                <a:effectLst/>
                <a:latin typeface="Calibri" panose="020F0502020204030204" pitchFamily="34" charset="0"/>
                <a:ea typeface="Calibri" panose="020F0502020204030204" pitchFamily="34" charset="0"/>
              </a:rPr>
              <a:t>Celle-ci s’accompagne de déplacements qu’il est difficile d’évaluer par le calcul en raison de la multiplicité et de la complexité des phases.</a:t>
            </a:r>
          </a:p>
          <a:p>
            <a:r>
              <a:rPr lang="fr-FR" sz="1800" dirty="0">
                <a:effectLst/>
                <a:latin typeface="Calibri" panose="020F0502020204030204" pitchFamily="34" charset="0"/>
                <a:ea typeface="Calibri" panose="020F0502020204030204" pitchFamily="34" charset="0"/>
              </a:rPr>
              <a:t>C’est pourquoi il doit être considéré que cette technique </a:t>
            </a:r>
            <a:r>
              <a:rPr lang="fr-FR" sz="1800" b="1" dirty="0">
                <a:effectLst/>
                <a:latin typeface="Calibri" panose="020F0502020204030204" pitchFamily="34" charset="0"/>
                <a:ea typeface="Calibri" panose="020F0502020204030204" pitchFamily="34" charset="0"/>
              </a:rPr>
              <a:t>ne permet pas la maîtrise des déformations</a:t>
            </a:r>
            <a:r>
              <a:rPr lang="fr-FR" sz="1800" dirty="0">
                <a:effectLst/>
                <a:latin typeface="Calibri" panose="020F0502020204030204" pitchFamily="34" charset="0"/>
                <a:ea typeface="Calibri" panose="020F0502020204030204" pitchFamily="34" charset="0"/>
              </a:rPr>
              <a:t>. </a:t>
            </a:r>
          </a:p>
          <a:p>
            <a:r>
              <a:rPr lang="fr-FR" sz="1800" dirty="0">
                <a:effectLst/>
                <a:latin typeface="Calibri" panose="020F0502020204030204" pitchFamily="34" charset="0"/>
                <a:ea typeface="Calibri" panose="020F0502020204030204" pitchFamily="34" charset="0"/>
              </a:rPr>
              <a:t>Si les conditions géotechniques ou avoisinantes requièrent une maîtrise des déformations (par le biais d’un calcul en déplacement et la définition de seuils de déplacement à respecter) , il sera nécessaire de recourir à d’autres techniques de soutènement appropriées.</a:t>
            </a:r>
          </a:p>
          <a:p>
            <a:endParaRPr lang="fr-FR" sz="1800" dirty="0">
              <a:effectLst/>
              <a:latin typeface="Calibri" panose="020F0502020204030204" pitchFamily="34" charset="0"/>
              <a:ea typeface="Calibri" panose="020F0502020204030204" pitchFamily="34" charset="0"/>
            </a:endParaRPr>
          </a:p>
          <a:p>
            <a:r>
              <a:rPr lang="fr-FR" sz="1800" dirty="0">
                <a:effectLst/>
                <a:latin typeface="Calibri" panose="020F0502020204030204" pitchFamily="34" charset="0"/>
                <a:ea typeface="Calibri" panose="020F0502020204030204" pitchFamily="34" charset="0"/>
              </a:rPr>
              <a:t>Définition de seuils : pourquoi seuil d’alerte puis seuil d’arrêt : </a:t>
            </a:r>
            <a:r>
              <a:rPr lang="fr-FR" sz="1800" dirty="0">
                <a:effectLst/>
                <a:latin typeface="Calibri" panose="020F0502020204030204" pitchFamily="34" charset="0"/>
                <a:ea typeface="Calibri" panose="020F0502020204030204" pitchFamily="34" charset="0"/>
                <a:cs typeface="Times New Roman" panose="02020603050405020304" pitchFamily="18" charset="0"/>
              </a:rPr>
              <a:t>La panoplie des actions correctives sur les déplacements est limitée.</a:t>
            </a:r>
          </a:p>
          <a:p>
            <a:endParaRPr lang="fr-FR" sz="1800" dirty="0">
              <a:effectLst/>
              <a:latin typeface="Calibri" panose="020F0502020204030204" pitchFamily="34" charset="0"/>
              <a:ea typeface="Calibri" panose="020F0502020204030204" pitchFamily="34" charset="0"/>
            </a:endParaRPr>
          </a:p>
          <a:p>
            <a:endParaRPr lang="fr-FR" sz="1800" dirty="0">
              <a:effectLst/>
              <a:latin typeface="Calibri" panose="020F0502020204030204" pitchFamily="34" charset="0"/>
              <a:ea typeface="Calibri" panose="020F0502020204030204" pitchFamily="34" charset="0"/>
            </a:endParaRPr>
          </a:p>
          <a:p>
            <a:endParaRPr lang="fr-FR" dirty="0"/>
          </a:p>
        </p:txBody>
      </p:sp>
    </p:spTree>
    <p:extLst>
      <p:ext uri="{BB962C8B-B14F-4D97-AF65-F5344CB8AC3E}">
        <p14:creationId xmlns:p14="http://schemas.microsoft.com/office/powerpoint/2010/main" val="1965386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ntenu">
    <p:spTree>
      <p:nvGrpSpPr>
        <p:cNvPr id="1" name=""/>
        <p:cNvGrpSpPr/>
        <p:nvPr/>
      </p:nvGrpSpPr>
      <p:grpSpPr>
        <a:xfrm>
          <a:off x="0" y="0"/>
          <a:ext cx="0" cy="0"/>
          <a:chOff x="0" y="0"/>
          <a:chExt cx="0" cy="0"/>
        </a:xfrm>
      </p:grpSpPr>
      <p:sp>
        <p:nvSpPr>
          <p:cNvPr id="35" name="Numéro de diapositive"/>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a:t>
            </a:fld>
            <a:endParaRPr/>
          </a:p>
        </p:txBody>
      </p:sp>
      <p:sp>
        <p:nvSpPr>
          <p:cNvPr id="6" name="Figure">
            <a:extLst>
              <a:ext uri="{FF2B5EF4-FFF2-40B4-BE49-F238E27FC236}">
                <a16:creationId xmlns:a16="http://schemas.microsoft.com/office/drawing/2014/main" id="{762FEB96-B7BA-4826-AFD5-C884E88C76F2}"/>
              </a:ext>
            </a:extLst>
          </p:cNvPr>
          <p:cNvSpPr/>
          <p:nvPr userDrawn="1"/>
        </p:nvSpPr>
        <p:spPr>
          <a:xfrm>
            <a:off x="2945227" y="11238205"/>
            <a:ext cx="21474653" cy="2552816"/>
          </a:xfrm>
          <a:custGeom>
            <a:avLst/>
            <a:gdLst/>
            <a:ahLst/>
            <a:cxnLst>
              <a:cxn ang="0">
                <a:pos x="wd2" y="hd2"/>
              </a:cxn>
              <a:cxn ang="5400000">
                <a:pos x="wd2" y="hd2"/>
              </a:cxn>
              <a:cxn ang="10800000">
                <a:pos x="wd2" y="hd2"/>
              </a:cxn>
              <a:cxn ang="16200000">
                <a:pos x="wd2" y="hd2"/>
              </a:cxn>
            </a:cxnLst>
            <a:rect l="0" t="0" r="r" b="b"/>
            <a:pathLst>
              <a:path w="21600" h="21600" extrusionOk="0">
                <a:moveTo>
                  <a:pt x="0" y="12685"/>
                </a:moveTo>
                <a:cubicBezTo>
                  <a:pt x="994" y="10249"/>
                  <a:pt x="2016" y="8694"/>
                  <a:pt x="3048" y="8046"/>
                </a:cubicBezTo>
                <a:cubicBezTo>
                  <a:pt x="4256" y="7287"/>
                  <a:pt x="5467" y="7774"/>
                  <a:pt x="6671" y="8519"/>
                </a:cubicBezTo>
                <a:cubicBezTo>
                  <a:pt x="7859" y="9254"/>
                  <a:pt x="9047" y="10244"/>
                  <a:pt x="10233" y="11490"/>
                </a:cubicBezTo>
                <a:cubicBezTo>
                  <a:pt x="11873" y="13934"/>
                  <a:pt x="13532" y="14766"/>
                  <a:pt x="15180" y="14012"/>
                </a:cubicBezTo>
                <a:cubicBezTo>
                  <a:pt x="16695" y="13320"/>
                  <a:pt x="18208" y="11282"/>
                  <a:pt x="19659" y="7100"/>
                </a:cubicBezTo>
                <a:cubicBezTo>
                  <a:pt x="20327" y="5173"/>
                  <a:pt x="20976" y="2798"/>
                  <a:pt x="21600" y="0"/>
                </a:cubicBezTo>
                <a:lnTo>
                  <a:pt x="21600" y="21475"/>
                </a:lnTo>
                <a:lnTo>
                  <a:pt x="9" y="21600"/>
                </a:lnTo>
                <a:lnTo>
                  <a:pt x="0" y="12685"/>
                </a:lnTo>
                <a:close/>
              </a:path>
            </a:pathLst>
          </a:custGeom>
          <a:solidFill>
            <a:srgbClr val="FF8600"/>
          </a:solidFill>
          <a:ln w="12700">
            <a:miter lim="400000"/>
          </a:ln>
        </p:spPr>
        <p:txBody>
          <a:bodyPr lIns="50800" tIns="50800" rIns="50800" bIns="50800" anchor="ctr"/>
          <a:lstStyle/>
          <a:p>
            <a:pPr>
              <a:defRPr>
                <a:solidFill>
                  <a:srgbClr val="FF8600"/>
                </a:solidFill>
              </a:defRPr>
            </a:pPr>
            <a:endParaRPr/>
          </a:p>
        </p:txBody>
      </p:sp>
      <p:pic>
        <p:nvPicPr>
          <p:cNvPr id="7" name="Logos CFMS Blanc_B-04.png" descr="Logos CFMS Blanc_B-04.png">
            <a:extLst>
              <a:ext uri="{FF2B5EF4-FFF2-40B4-BE49-F238E27FC236}">
                <a16:creationId xmlns:a16="http://schemas.microsoft.com/office/drawing/2014/main" id="{3A097E2C-6FE9-49C4-A60B-4E195B51703B}"/>
              </a:ext>
            </a:extLst>
          </p:cNvPr>
          <p:cNvPicPr>
            <a:picLocks noChangeAspect="1"/>
          </p:cNvPicPr>
          <p:nvPr userDrawn="1"/>
        </p:nvPicPr>
        <p:blipFill>
          <a:blip r:embed="rId2"/>
          <a:stretch>
            <a:fillRect/>
          </a:stretch>
        </p:blipFill>
        <p:spPr>
          <a:xfrm>
            <a:off x="20834198" y="12360922"/>
            <a:ext cx="2632280" cy="1175380"/>
          </a:xfrm>
          <a:prstGeom prst="rect">
            <a:avLst/>
          </a:prstGeom>
          <a:ln w="12700">
            <a:miter lim="400000"/>
          </a:ln>
        </p:spPr>
      </p:pic>
      <p:sp>
        <p:nvSpPr>
          <p:cNvPr id="8" name="Rectangle">
            <a:extLst>
              <a:ext uri="{FF2B5EF4-FFF2-40B4-BE49-F238E27FC236}">
                <a16:creationId xmlns:a16="http://schemas.microsoft.com/office/drawing/2014/main" id="{635DFADB-A038-4A35-8B89-10DDF8484F8D}"/>
              </a:ext>
            </a:extLst>
          </p:cNvPr>
          <p:cNvSpPr/>
          <p:nvPr userDrawn="1"/>
        </p:nvSpPr>
        <p:spPr>
          <a:xfrm>
            <a:off x="0" y="0"/>
            <a:ext cx="24384000" cy="2880000"/>
          </a:xfrm>
          <a:prstGeom prst="rect">
            <a:avLst/>
          </a:prstGeom>
          <a:solidFill>
            <a:srgbClr val="00187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0" name="Figure">
            <a:extLst>
              <a:ext uri="{FF2B5EF4-FFF2-40B4-BE49-F238E27FC236}">
                <a16:creationId xmlns:a16="http://schemas.microsoft.com/office/drawing/2014/main" id="{17B25EF1-9B2F-47A3-8921-5EE9D6934056}"/>
              </a:ext>
            </a:extLst>
          </p:cNvPr>
          <p:cNvSpPr/>
          <p:nvPr/>
        </p:nvSpPr>
        <p:spPr>
          <a:xfrm>
            <a:off x="23478826" y="12275875"/>
            <a:ext cx="408165" cy="9390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5934"/>
                </a:lnTo>
                <a:lnTo>
                  <a:pt x="10765" y="21600"/>
                </a:lnTo>
                <a:lnTo>
                  <a:pt x="180" y="15881"/>
                </a:lnTo>
                <a:lnTo>
                  <a:pt x="0" y="0"/>
                </a:lnTo>
                <a:close/>
              </a:path>
            </a:pathLst>
          </a:custGeom>
          <a:solidFill>
            <a:srgbClr val="001871"/>
          </a:solidFill>
          <a:ln w="12700" cap="flat">
            <a:noFill/>
            <a:miter lim="400000"/>
          </a:ln>
          <a:effectLst/>
        </p:spPr>
        <p:txBody>
          <a:bodyPr wrap="square" lIns="50800" tIns="50800" rIns="50800" bIns="50800" numCol="1" anchor="ctr">
            <a:noAutofit/>
          </a:bodyPr>
          <a:lstStyle/>
          <a:p>
            <a:endParaRPr/>
          </a:p>
        </p:txBody>
      </p:sp>
      <p:sp>
        <p:nvSpPr>
          <p:cNvPr id="11" name="Texte">
            <a:extLst>
              <a:ext uri="{FF2B5EF4-FFF2-40B4-BE49-F238E27FC236}">
                <a16:creationId xmlns:a16="http://schemas.microsoft.com/office/drawing/2014/main" id="{CE052BA3-7F33-4ABE-A62B-F7F8A82477A0}"/>
              </a:ext>
            </a:extLst>
          </p:cNvPr>
          <p:cNvSpPr/>
          <p:nvPr userDrawn="1"/>
        </p:nvSpPr>
        <p:spPr>
          <a:xfrm>
            <a:off x="23682908" y="12856187"/>
            <a:ext cx="1270003" cy="1270002"/>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b">
            <a:spAutoFit/>
          </a:bodyPr>
          <a:lstStyle>
            <a:lvl1pPr defTabSz="584200">
              <a:defRPr sz="1900">
                <a:solidFill>
                  <a:srgbClr val="FFFFFF"/>
                </a:solidFill>
                <a:latin typeface="+mn-lt"/>
                <a:ea typeface="+mn-ea"/>
                <a:cs typeface="+mn-cs"/>
                <a:sym typeface="Calibri"/>
              </a:defRPr>
            </a:lvl1pPr>
          </a:lstStyle>
          <a:p>
            <a:fld id="{D161AFAC-EB4B-4400-BC86-17C81E7F6BAD}" type="slidenum">
              <a:rPr lang="fr-FR" smtClean="0"/>
              <a:t>‹N°›</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131768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re de diapositiv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Titre de diapositive</a:t>
            </a:r>
          </a:p>
        </p:txBody>
      </p:sp>
      <p:sp>
        <p:nvSpPr>
          <p:cNvPr id="3" name="Texte niveau 1…"/>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Texte de puce de diapositive</a:t>
            </a:r>
          </a:p>
          <a:p>
            <a:pPr lvl="1"/>
            <a:endParaRPr/>
          </a:p>
          <a:p>
            <a:pPr lvl="2"/>
            <a:endParaRPr/>
          </a:p>
          <a:p>
            <a:pPr lvl="3"/>
            <a:endParaRPr/>
          </a:p>
          <a:p>
            <a:pPr lvl="4"/>
            <a:endParaRPr/>
          </a:p>
        </p:txBody>
      </p:sp>
      <p:sp>
        <p:nvSpPr>
          <p:cNvPr id="4" name="Numéro de diapositive"/>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51" r:id="rId1"/>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9pPr>
    </p:titleStyle>
    <p:bodyStyle>
      <a:lvl1pPr marL="342900" marR="0" indent="-342900" algn="just" defTabSz="2438338" rtl="0" latinLnBrk="0">
        <a:lnSpc>
          <a:spcPts val="3600"/>
        </a:lnSpc>
        <a:spcBef>
          <a:spcPts val="0"/>
        </a:spcBef>
        <a:spcAft>
          <a:spcPts val="0"/>
        </a:spcAft>
        <a:buClrTx/>
        <a:buSzPct val="123000"/>
        <a:buFontTx/>
        <a:buChar char="•"/>
        <a:tabLst/>
        <a:defRPr sz="2700" b="0" i="0" u="none" strike="noStrike" cap="none" spc="0" baseline="0">
          <a:solidFill>
            <a:srgbClr val="000000"/>
          </a:solidFill>
          <a:uFillTx/>
          <a:latin typeface="+mn-lt"/>
          <a:ea typeface="+mn-ea"/>
          <a:cs typeface="+mn-cs"/>
          <a:sym typeface="Calibri"/>
        </a:defRPr>
      </a:lvl1pPr>
      <a:lvl2pPr marL="952500" marR="0" indent="-342900" algn="just" defTabSz="2438338" rtl="0" latinLnBrk="0">
        <a:lnSpc>
          <a:spcPts val="3600"/>
        </a:lnSpc>
        <a:spcBef>
          <a:spcPts val="0"/>
        </a:spcBef>
        <a:spcAft>
          <a:spcPts val="0"/>
        </a:spcAft>
        <a:buClrTx/>
        <a:buSzPct val="123000"/>
        <a:buFontTx/>
        <a:buChar char="•"/>
        <a:tabLst/>
        <a:defRPr sz="2700" b="0" i="0" u="none" strike="noStrike" cap="none" spc="0" baseline="0">
          <a:solidFill>
            <a:srgbClr val="000000"/>
          </a:solidFill>
          <a:uFillTx/>
          <a:latin typeface="+mn-lt"/>
          <a:ea typeface="+mn-ea"/>
          <a:cs typeface="+mn-cs"/>
          <a:sym typeface="Calibri"/>
        </a:defRPr>
      </a:lvl2pPr>
      <a:lvl3pPr marL="1562100" marR="0" indent="-342900" algn="just" defTabSz="2438338" rtl="0" latinLnBrk="0">
        <a:lnSpc>
          <a:spcPts val="3600"/>
        </a:lnSpc>
        <a:spcBef>
          <a:spcPts val="0"/>
        </a:spcBef>
        <a:spcAft>
          <a:spcPts val="0"/>
        </a:spcAft>
        <a:buClrTx/>
        <a:buSzPct val="123000"/>
        <a:buFontTx/>
        <a:buChar char="•"/>
        <a:tabLst/>
        <a:defRPr sz="2700" b="0" i="0" u="none" strike="noStrike" cap="none" spc="0" baseline="0">
          <a:solidFill>
            <a:srgbClr val="000000"/>
          </a:solidFill>
          <a:uFillTx/>
          <a:latin typeface="+mn-lt"/>
          <a:ea typeface="+mn-ea"/>
          <a:cs typeface="+mn-cs"/>
          <a:sym typeface="Calibri"/>
        </a:defRPr>
      </a:lvl3pPr>
      <a:lvl4pPr marL="2171700" marR="0" indent="-342900" algn="just" defTabSz="2438338" rtl="0" latinLnBrk="0">
        <a:lnSpc>
          <a:spcPts val="3600"/>
        </a:lnSpc>
        <a:spcBef>
          <a:spcPts val="0"/>
        </a:spcBef>
        <a:spcAft>
          <a:spcPts val="0"/>
        </a:spcAft>
        <a:buClrTx/>
        <a:buSzPct val="123000"/>
        <a:buFontTx/>
        <a:buChar char="•"/>
        <a:tabLst/>
        <a:defRPr sz="2700" b="0" i="0" u="none" strike="noStrike" cap="none" spc="0" baseline="0">
          <a:solidFill>
            <a:srgbClr val="000000"/>
          </a:solidFill>
          <a:uFillTx/>
          <a:latin typeface="+mn-lt"/>
          <a:ea typeface="+mn-ea"/>
          <a:cs typeface="+mn-cs"/>
          <a:sym typeface="Calibri"/>
        </a:defRPr>
      </a:lvl4pPr>
      <a:lvl5pPr marL="2781300" marR="0" indent="-342900" algn="just" defTabSz="2438338" rtl="0" latinLnBrk="0">
        <a:lnSpc>
          <a:spcPts val="3600"/>
        </a:lnSpc>
        <a:spcBef>
          <a:spcPts val="0"/>
        </a:spcBef>
        <a:spcAft>
          <a:spcPts val="0"/>
        </a:spcAft>
        <a:buClrTx/>
        <a:buSzPct val="123000"/>
        <a:buFontTx/>
        <a:buChar char="•"/>
        <a:tabLst/>
        <a:defRPr sz="2700" b="0" i="0" u="none" strike="noStrike" cap="none" spc="0" baseline="0">
          <a:solidFill>
            <a:srgbClr val="000000"/>
          </a:solidFill>
          <a:uFillTx/>
          <a:latin typeface="+mn-lt"/>
          <a:ea typeface="+mn-ea"/>
          <a:cs typeface="+mn-cs"/>
          <a:sym typeface="Calibri"/>
        </a:defRPr>
      </a:lvl5pPr>
      <a:lvl6pPr marL="3390900" marR="0" indent="-342900" algn="just" defTabSz="2438338" rtl="0" latinLnBrk="0">
        <a:lnSpc>
          <a:spcPts val="3600"/>
        </a:lnSpc>
        <a:spcBef>
          <a:spcPts val="0"/>
        </a:spcBef>
        <a:spcAft>
          <a:spcPts val="0"/>
        </a:spcAft>
        <a:buClrTx/>
        <a:buSzPct val="123000"/>
        <a:buFontTx/>
        <a:buChar char="•"/>
        <a:tabLst/>
        <a:defRPr sz="2700" b="0" i="0" u="none" strike="noStrike" cap="none" spc="0" baseline="0">
          <a:solidFill>
            <a:srgbClr val="000000"/>
          </a:solidFill>
          <a:uFillTx/>
          <a:latin typeface="+mn-lt"/>
          <a:ea typeface="+mn-ea"/>
          <a:cs typeface="+mn-cs"/>
          <a:sym typeface="Calibri"/>
        </a:defRPr>
      </a:lvl6pPr>
      <a:lvl7pPr marL="4000500" marR="0" indent="-342900" algn="just" defTabSz="2438338" rtl="0" latinLnBrk="0">
        <a:lnSpc>
          <a:spcPts val="3600"/>
        </a:lnSpc>
        <a:spcBef>
          <a:spcPts val="0"/>
        </a:spcBef>
        <a:spcAft>
          <a:spcPts val="0"/>
        </a:spcAft>
        <a:buClrTx/>
        <a:buSzPct val="123000"/>
        <a:buFontTx/>
        <a:buChar char="•"/>
        <a:tabLst/>
        <a:defRPr sz="2700" b="0" i="0" u="none" strike="noStrike" cap="none" spc="0" baseline="0">
          <a:solidFill>
            <a:srgbClr val="000000"/>
          </a:solidFill>
          <a:uFillTx/>
          <a:latin typeface="+mn-lt"/>
          <a:ea typeface="+mn-ea"/>
          <a:cs typeface="+mn-cs"/>
          <a:sym typeface="Calibri"/>
        </a:defRPr>
      </a:lvl7pPr>
      <a:lvl8pPr marL="4610100" marR="0" indent="-342900" algn="just" defTabSz="2438338" rtl="0" latinLnBrk="0">
        <a:lnSpc>
          <a:spcPts val="3600"/>
        </a:lnSpc>
        <a:spcBef>
          <a:spcPts val="0"/>
        </a:spcBef>
        <a:spcAft>
          <a:spcPts val="0"/>
        </a:spcAft>
        <a:buClrTx/>
        <a:buSzPct val="123000"/>
        <a:buFontTx/>
        <a:buChar char="•"/>
        <a:tabLst/>
        <a:defRPr sz="2700" b="0" i="0" u="none" strike="noStrike" cap="none" spc="0" baseline="0">
          <a:solidFill>
            <a:srgbClr val="000000"/>
          </a:solidFill>
          <a:uFillTx/>
          <a:latin typeface="+mn-lt"/>
          <a:ea typeface="+mn-ea"/>
          <a:cs typeface="+mn-cs"/>
          <a:sym typeface="Calibri"/>
        </a:defRPr>
      </a:lvl8pPr>
      <a:lvl9pPr marL="5219700" marR="0" indent="-342900" algn="just" defTabSz="2438338" rtl="0" latinLnBrk="0">
        <a:lnSpc>
          <a:spcPts val="3600"/>
        </a:lnSpc>
        <a:spcBef>
          <a:spcPts val="0"/>
        </a:spcBef>
        <a:spcAft>
          <a:spcPts val="0"/>
        </a:spcAft>
        <a:buClrTx/>
        <a:buSzPct val="123000"/>
        <a:buFontTx/>
        <a:buChar char="•"/>
        <a:tabLst/>
        <a:defRPr sz="2700" b="0" i="0" u="none" strike="noStrike" cap="none" spc="0" baseline="0">
          <a:solidFill>
            <a:srgbClr val="000000"/>
          </a:solidFill>
          <a:uFillTx/>
          <a:latin typeface="+mn-lt"/>
          <a:ea typeface="+mn-ea"/>
          <a:cs typeface="+mn-cs"/>
          <a:sym typeface="Calibri"/>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Forme libre 8">
            <a:extLst>
              <a:ext uri="{FF2B5EF4-FFF2-40B4-BE49-F238E27FC236}">
                <a16:creationId xmlns:a16="http://schemas.microsoft.com/office/drawing/2014/main" id="{014CC08F-6367-514D-9450-DD71EDADAD72}"/>
              </a:ext>
            </a:extLst>
          </p:cNvPr>
          <p:cNvSpPr/>
          <p:nvPr userDrawn="1"/>
        </p:nvSpPr>
        <p:spPr>
          <a:xfrm>
            <a:off x="-25344" y="13165877"/>
            <a:ext cx="18504325" cy="550137"/>
          </a:xfrm>
          <a:custGeom>
            <a:avLst/>
            <a:gdLst>
              <a:gd name="connsiteX0" fmla="*/ 10571 w 8113318"/>
              <a:gd name="connsiteY0" fmla="*/ 0 h 311847"/>
              <a:gd name="connsiteX1" fmla="*/ 8113318 w 8113318"/>
              <a:gd name="connsiteY1" fmla="*/ 0 h 311847"/>
              <a:gd name="connsiteX2" fmla="*/ 8065748 w 8113318"/>
              <a:gd name="connsiteY2" fmla="*/ 311847 h 311847"/>
              <a:gd name="connsiteX3" fmla="*/ 0 w 8113318"/>
              <a:gd name="connsiteY3" fmla="*/ 311847 h 311847"/>
              <a:gd name="connsiteX4" fmla="*/ 10571 w 8113318"/>
              <a:gd name="connsiteY4" fmla="*/ 0 h 311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3318" h="311847">
                <a:moveTo>
                  <a:pt x="10571" y="0"/>
                </a:moveTo>
                <a:lnTo>
                  <a:pt x="8113318" y="0"/>
                </a:lnTo>
                <a:lnTo>
                  <a:pt x="8065748" y="311847"/>
                </a:lnTo>
                <a:lnTo>
                  <a:pt x="0" y="311847"/>
                </a:lnTo>
                <a:lnTo>
                  <a:pt x="10571" y="0"/>
                </a:lnTo>
                <a:close/>
              </a:path>
            </a:pathLst>
          </a:custGeom>
          <a:solidFill>
            <a:srgbClr val="EF7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4355"/>
          </a:p>
        </p:txBody>
      </p:sp>
      <p:pic>
        <p:nvPicPr>
          <p:cNvPr id="3075" name="Image 9">
            <a:extLst>
              <a:ext uri="{FF2B5EF4-FFF2-40B4-BE49-F238E27FC236}">
                <a16:creationId xmlns:a16="http://schemas.microsoft.com/office/drawing/2014/main" id="{3B45252C-B4EA-41DB-AB37-ACDFB5E2AFC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032171" y="12826483"/>
            <a:ext cx="3179583" cy="67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Google Shape;109;p26">
            <a:extLst>
              <a:ext uri="{FF2B5EF4-FFF2-40B4-BE49-F238E27FC236}">
                <a16:creationId xmlns:a16="http://schemas.microsoft.com/office/drawing/2014/main" id="{2ED66216-1919-AC4B-B190-A758185771AA}"/>
              </a:ext>
            </a:extLst>
          </p:cNvPr>
          <p:cNvSpPr txBox="1">
            <a:spLocks noChangeArrowheads="1"/>
          </p:cNvSpPr>
          <p:nvPr userDrawn="1"/>
        </p:nvSpPr>
        <p:spPr bwMode="auto">
          <a:xfrm>
            <a:off x="18504325" y="13128419"/>
            <a:ext cx="1002875" cy="504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879" tIns="165879" rIns="165879" bIns="165879"/>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lnSpc>
                <a:spcPct val="115000"/>
              </a:lnSpc>
              <a:defRPr/>
            </a:pPr>
            <a:fld id="{52449226-974B-4B48-9C8D-6BF623FBFC05}" type="slidenum">
              <a:rPr lang="fr-FR" altLang="fr-FR" sz="1815" smtClean="0">
                <a:solidFill>
                  <a:srgbClr val="7F7F7F"/>
                </a:solidFill>
                <a:latin typeface="+mj-lt"/>
              </a:rPr>
              <a:pPr algn="r" eaLnBrk="1" hangingPunct="1">
                <a:lnSpc>
                  <a:spcPct val="115000"/>
                </a:lnSpc>
                <a:defRPr/>
              </a:pPr>
              <a:t>‹N°›</a:t>
            </a:fld>
            <a:endParaRPr lang="fr-FR" altLang="fr-FR" sz="1815" dirty="0">
              <a:solidFill>
                <a:srgbClr val="7F7F7F"/>
              </a:solidFill>
              <a:latin typeface="+mj-lt"/>
            </a:endParaRPr>
          </a:p>
        </p:txBody>
      </p:sp>
      <p:sp>
        <p:nvSpPr>
          <p:cNvPr id="6" name="Rectangle">
            <a:extLst>
              <a:ext uri="{FF2B5EF4-FFF2-40B4-BE49-F238E27FC236}">
                <a16:creationId xmlns:a16="http://schemas.microsoft.com/office/drawing/2014/main" id="{4B75F4F7-B205-461D-8DC0-533C88F283A9}"/>
              </a:ext>
            </a:extLst>
          </p:cNvPr>
          <p:cNvSpPr/>
          <p:nvPr userDrawn="1"/>
        </p:nvSpPr>
        <p:spPr>
          <a:xfrm>
            <a:off x="0" y="0"/>
            <a:ext cx="24384000" cy="2880000"/>
          </a:xfrm>
          <a:prstGeom prst="rect">
            <a:avLst/>
          </a:prstGeom>
          <a:solidFill>
            <a:srgbClr val="EF7424"/>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Tree>
    <p:extLst>
      <p:ext uri="{BB962C8B-B14F-4D97-AF65-F5344CB8AC3E}">
        <p14:creationId xmlns:p14="http://schemas.microsoft.com/office/powerpoint/2010/main" val="1623906994"/>
      </p:ext>
    </p:extLst>
  </p:cSld>
  <p:clrMap bg1="lt1" tx1="dk1" bg2="lt2" tx2="dk2" accent1="accent1" accent2="accent2" accent3="accent3" accent4="accent4" accent5="accent5" accent6="accent6" hlink="hlink" folHlink="folHlink"/>
  <p:sldLayoutIdLst>
    <p:sldLayoutId id="2147483657" r:id="rId1"/>
  </p:sldLayoutIdLst>
  <p:txStyles>
    <p:titleStyle>
      <a:lvl1pPr algn="l" defTabSz="1826057" rtl="0" eaLnBrk="0" fontAlgn="base" hangingPunct="0">
        <a:lnSpc>
          <a:spcPct val="90000"/>
        </a:lnSpc>
        <a:spcBef>
          <a:spcPct val="0"/>
        </a:spcBef>
        <a:spcAft>
          <a:spcPct val="0"/>
        </a:spcAft>
        <a:defRPr sz="8709" kern="1200">
          <a:solidFill>
            <a:schemeClr val="tx1"/>
          </a:solidFill>
          <a:latin typeface="+mj-lt"/>
          <a:ea typeface="+mj-ea"/>
          <a:cs typeface="+mj-cs"/>
        </a:defRPr>
      </a:lvl1pPr>
      <a:lvl2pPr algn="l" defTabSz="1826057" rtl="0" eaLnBrk="0" fontAlgn="base" hangingPunct="0">
        <a:lnSpc>
          <a:spcPct val="90000"/>
        </a:lnSpc>
        <a:spcBef>
          <a:spcPct val="0"/>
        </a:spcBef>
        <a:spcAft>
          <a:spcPct val="0"/>
        </a:spcAft>
        <a:defRPr sz="8709">
          <a:solidFill>
            <a:schemeClr val="tx1"/>
          </a:solidFill>
          <a:latin typeface="Century Gothic" panose="020B0502020202020204" pitchFamily="34" charset="0"/>
        </a:defRPr>
      </a:lvl2pPr>
      <a:lvl3pPr algn="l" defTabSz="1826057" rtl="0" eaLnBrk="0" fontAlgn="base" hangingPunct="0">
        <a:lnSpc>
          <a:spcPct val="90000"/>
        </a:lnSpc>
        <a:spcBef>
          <a:spcPct val="0"/>
        </a:spcBef>
        <a:spcAft>
          <a:spcPct val="0"/>
        </a:spcAft>
        <a:defRPr sz="8709">
          <a:solidFill>
            <a:schemeClr val="tx1"/>
          </a:solidFill>
          <a:latin typeface="Century Gothic" panose="020B0502020202020204" pitchFamily="34" charset="0"/>
        </a:defRPr>
      </a:lvl3pPr>
      <a:lvl4pPr algn="l" defTabSz="1826057" rtl="0" eaLnBrk="0" fontAlgn="base" hangingPunct="0">
        <a:lnSpc>
          <a:spcPct val="90000"/>
        </a:lnSpc>
        <a:spcBef>
          <a:spcPct val="0"/>
        </a:spcBef>
        <a:spcAft>
          <a:spcPct val="0"/>
        </a:spcAft>
        <a:defRPr sz="8709">
          <a:solidFill>
            <a:schemeClr val="tx1"/>
          </a:solidFill>
          <a:latin typeface="Century Gothic" panose="020B0502020202020204" pitchFamily="34" charset="0"/>
        </a:defRPr>
      </a:lvl4pPr>
      <a:lvl5pPr algn="l" defTabSz="1826057" rtl="0" eaLnBrk="0" fontAlgn="base" hangingPunct="0">
        <a:lnSpc>
          <a:spcPct val="90000"/>
        </a:lnSpc>
        <a:spcBef>
          <a:spcPct val="0"/>
        </a:spcBef>
        <a:spcAft>
          <a:spcPct val="0"/>
        </a:spcAft>
        <a:defRPr sz="8709">
          <a:solidFill>
            <a:schemeClr val="tx1"/>
          </a:solidFill>
          <a:latin typeface="Century Gothic" panose="020B0502020202020204" pitchFamily="34" charset="0"/>
        </a:defRPr>
      </a:lvl5pPr>
      <a:lvl6pPr marL="829502" algn="l" defTabSz="1826057" rtl="0" fontAlgn="base">
        <a:lnSpc>
          <a:spcPct val="90000"/>
        </a:lnSpc>
        <a:spcBef>
          <a:spcPct val="0"/>
        </a:spcBef>
        <a:spcAft>
          <a:spcPct val="0"/>
        </a:spcAft>
        <a:defRPr sz="8709">
          <a:solidFill>
            <a:schemeClr val="tx1"/>
          </a:solidFill>
          <a:latin typeface="Calibri Light" panose="020F0302020204030204" pitchFamily="34" charset="0"/>
        </a:defRPr>
      </a:lvl6pPr>
      <a:lvl7pPr marL="1659004" algn="l" defTabSz="1826057" rtl="0" fontAlgn="base">
        <a:lnSpc>
          <a:spcPct val="90000"/>
        </a:lnSpc>
        <a:spcBef>
          <a:spcPct val="0"/>
        </a:spcBef>
        <a:spcAft>
          <a:spcPct val="0"/>
        </a:spcAft>
        <a:defRPr sz="8709">
          <a:solidFill>
            <a:schemeClr val="tx1"/>
          </a:solidFill>
          <a:latin typeface="Calibri Light" panose="020F0302020204030204" pitchFamily="34" charset="0"/>
        </a:defRPr>
      </a:lvl7pPr>
      <a:lvl8pPr marL="2488506" algn="l" defTabSz="1826057" rtl="0" fontAlgn="base">
        <a:lnSpc>
          <a:spcPct val="90000"/>
        </a:lnSpc>
        <a:spcBef>
          <a:spcPct val="0"/>
        </a:spcBef>
        <a:spcAft>
          <a:spcPct val="0"/>
        </a:spcAft>
        <a:defRPr sz="8709">
          <a:solidFill>
            <a:schemeClr val="tx1"/>
          </a:solidFill>
          <a:latin typeface="Calibri Light" panose="020F0302020204030204" pitchFamily="34" charset="0"/>
        </a:defRPr>
      </a:lvl8pPr>
      <a:lvl9pPr marL="3318009" algn="l" defTabSz="1826057" rtl="0" fontAlgn="base">
        <a:lnSpc>
          <a:spcPct val="90000"/>
        </a:lnSpc>
        <a:spcBef>
          <a:spcPct val="0"/>
        </a:spcBef>
        <a:spcAft>
          <a:spcPct val="0"/>
        </a:spcAft>
        <a:defRPr sz="8709">
          <a:solidFill>
            <a:schemeClr val="tx1"/>
          </a:solidFill>
          <a:latin typeface="Calibri Light" panose="020F0302020204030204" pitchFamily="34" charset="0"/>
        </a:defRPr>
      </a:lvl9pPr>
    </p:titleStyle>
    <p:bodyStyle>
      <a:lvl1pPr marL="455075" indent="-455075" algn="l" defTabSz="1826057" rtl="0" eaLnBrk="0" fontAlgn="base" hangingPunct="0">
        <a:lnSpc>
          <a:spcPct val="90000"/>
        </a:lnSpc>
        <a:spcBef>
          <a:spcPts val="1996"/>
        </a:spcBef>
        <a:spcAft>
          <a:spcPct val="0"/>
        </a:spcAft>
        <a:buFont typeface="Arial" panose="020B0604020202020204" pitchFamily="34" charset="0"/>
        <a:buChar char="•"/>
        <a:defRPr sz="5443" kern="1200">
          <a:solidFill>
            <a:schemeClr val="tx1"/>
          </a:solidFill>
          <a:latin typeface="+mn-lt"/>
          <a:ea typeface="+mn-ea"/>
          <a:cs typeface="+mn-cs"/>
        </a:defRPr>
      </a:lvl1pPr>
      <a:lvl2pPr marL="1370982" indent="-455075" algn="l" defTabSz="1826057" rtl="0" eaLnBrk="0" fontAlgn="base" hangingPunct="0">
        <a:lnSpc>
          <a:spcPct val="90000"/>
        </a:lnSpc>
        <a:spcBef>
          <a:spcPts val="999"/>
        </a:spcBef>
        <a:spcAft>
          <a:spcPct val="0"/>
        </a:spcAft>
        <a:buFont typeface="Arial" panose="020B0604020202020204" pitchFamily="34" charset="0"/>
        <a:buChar char="•"/>
        <a:defRPr sz="4717" kern="1200">
          <a:solidFill>
            <a:schemeClr val="tx1"/>
          </a:solidFill>
          <a:latin typeface="+mn-lt"/>
          <a:ea typeface="+mn-ea"/>
          <a:cs typeface="+mn-cs"/>
        </a:defRPr>
      </a:lvl2pPr>
      <a:lvl3pPr marL="2284014" indent="-455075" algn="l" defTabSz="1826057" rtl="0" eaLnBrk="0" fontAlgn="base" hangingPunct="0">
        <a:lnSpc>
          <a:spcPct val="90000"/>
        </a:lnSpc>
        <a:spcBef>
          <a:spcPts val="999"/>
        </a:spcBef>
        <a:spcAft>
          <a:spcPct val="0"/>
        </a:spcAft>
        <a:buFont typeface="Arial" panose="020B0604020202020204" pitchFamily="34" charset="0"/>
        <a:buChar char="•"/>
        <a:defRPr sz="3992" kern="1200">
          <a:solidFill>
            <a:schemeClr val="tx1"/>
          </a:solidFill>
          <a:latin typeface="+mn-lt"/>
          <a:ea typeface="+mn-ea"/>
          <a:cs typeface="+mn-cs"/>
        </a:defRPr>
      </a:lvl3pPr>
      <a:lvl4pPr marL="3199921" indent="-455075" algn="l" defTabSz="1826057" rtl="0" eaLnBrk="0" fontAlgn="base" hangingPunct="0">
        <a:lnSpc>
          <a:spcPct val="90000"/>
        </a:lnSpc>
        <a:spcBef>
          <a:spcPts val="999"/>
        </a:spcBef>
        <a:spcAft>
          <a:spcPct val="0"/>
        </a:spcAft>
        <a:buFont typeface="Arial" panose="020B0604020202020204" pitchFamily="34" charset="0"/>
        <a:buChar char="•"/>
        <a:defRPr sz="3447" kern="1200">
          <a:solidFill>
            <a:schemeClr val="tx1"/>
          </a:solidFill>
          <a:latin typeface="+mn-lt"/>
          <a:ea typeface="+mn-ea"/>
          <a:cs typeface="+mn-cs"/>
        </a:defRPr>
      </a:lvl4pPr>
      <a:lvl5pPr marL="4112949" indent="-455075" algn="l" defTabSz="1826057" rtl="0" eaLnBrk="0" fontAlgn="base" hangingPunct="0">
        <a:lnSpc>
          <a:spcPct val="90000"/>
        </a:lnSpc>
        <a:spcBef>
          <a:spcPts val="999"/>
        </a:spcBef>
        <a:spcAft>
          <a:spcPct val="0"/>
        </a:spcAft>
        <a:buFont typeface="Arial" panose="020B0604020202020204" pitchFamily="34" charset="0"/>
        <a:buChar char="•"/>
        <a:defRPr sz="3447" kern="1200">
          <a:solidFill>
            <a:schemeClr val="tx1"/>
          </a:solidFill>
          <a:latin typeface="+mn-lt"/>
          <a:ea typeface="+mn-ea"/>
          <a:cs typeface="+mn-cs"/>
        </a:defRPr>
      </a:lvl5pPr>
      <a:lvl6pPr marL="5028984" indent="-457179" algn="l" defTabSz="182872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42" indent="-457179" algn="l" defTabSz="182872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703" indent="-457179" algn="l" defTabSz="182872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62" indent="-457179" algn="l" defTabSz="182872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21" rtl="0" eaLnBrk="1" latinLnBrk="0" hangingPunct="1">
        <a:defRPr sz="3600" kern="1200">
          <a:solidFill>
            <a:schemeClr val="tx1"/>
          </a:solidFill>
          <a:latin typeface="+mn-lt"/>
          <a:ea typeface="+mn-ea"/>
          <a:cs typeface="+mn-cs"/>
        </a:defRPr>
      </a:lvl1pPr>
      <a:lvl2pPr marL="914361" algn="l" defTabSz="1828721" rtl="0" eaLnBrk="1" latinLnBrk="0" hangingPunct="1">
        <a:defRPr sz="3600" kern="1200">
          <a:solidFill>
            <a:schemeClr val="tx1"/>
          </a:solidFill>
          <a:latin typeface="+mn-lt"/>
          <a:ea typeface="+mn-ea"/>
          <a:cs typeface="+mn-cs"/>
        </a:defRPr>
      </a:lvl2pPr>
      <a:lvl3pPr marL="1828721" algn="l" defTabSz="1828721" rtl="0" eaLnBrk="1" latinLnBrk="0" hangingPunct="1">
        <a:defRPr sz="3600" kern="1200">
          <a:solidFill>
            <a:schemeClr val="tx1"/>
          </a:solidFill>
          <a:latin typeface="+mn-lt"/>
          <a:ea typeface="+mn-ea"/>
          <a:cs typeface="+mn-cs"/>
        </a:defRPr>
      </a:lvl3pPr>
      <a:lvl4pPr marL="2743082" algn="l" defTabSz="1828721" rtl="0" eaLnBrk="1" latinLnBrk="0" hangingPunct="1">
        <a:defRPr sz="3600" kern="1200">
          <a:solidFill>
            <a:schemeClr val="tx1"/>
          </a:solidFill>
          <a:latin typeface="+mn-lt"/>
          <a:ea typeface="+mn-ea"/>
          <a:cs typeface="+mn-cs"/>
        </a:defRPr>
      </a:lvl4pPr>
      <a:lvl5pPr marL="3657442" algn="l" defTabSz="1828721" rtl="0" eaLnBrk="1" latinLnBrk="0" hangingPunct="1">
        <a:defRPr sz="3600" kern="1200">
          <a:solidFill>
            <a:schemeClr val="tx1"/>
          </a:solidFill>
          <a:latin typeface="+mn-lt"/>
          <a:ea typeface="+mn-ea"/>
          <a:cs typeface="+mn-cs"/>
        </a:defRPr>
      </a:lvl5pPr>
      <a:lvl6pPr marL="4571802" algn="l" defTabSz="1828721" rtl="0" eaLnBrk="1" latinLnBrk="0" hangingPunct="1">
        <a:defRPr sz="3600" kern="1200">
          <a:solidFill>
            <a:schemeClr val="tx1"/>
          </a:solidFill>
          <a:latin typeface="+mn-lt"/>
          <a:ea typeface="+mn-ea"/>
          <a:cs typeface="+mn-cs"/>
        </a:defRPr>
      </a:lvl6pPr>
      <a:lvl7pPr marL="5486162" algn="l" defTabSz="1828721" rtl="0" eaLnBrk="1" latinLnBrk="0" hangingPunct="1">
        <a:defRPr sz="3600" kern="1200">
          <a:solidFill>
            <a:schemeClr val="tx1"/>
          </a:solidFill>
          <a:latin typeface="+mn-lt"/>
          <a:ea typeface="+mn-ea"/>
          <a:cs typeface="+mn-cs"/>
        </a:defRPr>
      </a:lvl7pPr>
      <a:lvl8pPr marL="6400523" algn="l" defTabSz="1828721" rtl="0" eaLnBrk="1" latinLnBrk="0" hangingPunct="1">
        <a:defRPr sz="3600" kern="1200">
          <a:solidFill>
            <a:schemeClr val="tx1"/>
          </a:solidFill>
          <a:latin typeface="+mn-lt"/>
          <a:ea typeface="+mn-ea"/>
          <a:cs typeface="+mn-cs"/>
        </a:defRPr>
      </a:lvl8pPr>
      <a:lvl9pPr marL="7314881" algn="l" defTabSz="1828721"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6.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pn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ogos CFMS RVB-01.png" descr="Logos CFMS RVB-01.png">
            <a:extLst>
              <a:ext uri="{FF2B5EF4-FFF2-40B4-BE49-F238E27FC236}">
                <a16:creationId xmlns:a16="http://schemas.microsoft.com/office/drawing/2014/main" id="{75B34ABB-DD4C-B607-7FCA-2D23B67564FD}"/>
              </a:ext>
            </a:extLst>
          </p:cNvPr>
          <p:cNvPicPr>
            <a:picLocks noChangeAspect="1"/>
          </p:cNvPicPr>
          <p:nvPr/>
        </p:nvPicPr>
        <p:blipFill>
          <a:blip r:embed="rId2"/>
          <a:stretch>
            <a:fillRect/>
          </a:stretch>
        </p:blipFill>
        <p:spPr>
          <a:xfrm>
            <a:off x="285750" y="2580904"/>
            <a:ext cx="8162353" cy="4429496"/>
          </a:xfrm>
          <a:prstGeom prst="rect">
            <a:avLst/>
          </a:prstGeom>
          <a:ln w="12700">
            <a:miter lim="400000"/>
          </a:ln>
        </p:spPr>
      </p:pic>
      <p:pic>
        <p:nvPicPr>
          <p:cNvPr id="4" name="Image 3">
            <a:extLst>
              <a:ext uri="{FF2B5EF4-FFF2-40B4-BE49-F238E27FC236}">
                <a16:creationId xmlns:a16="http://schemas.microsoft.com/office/drawing/2014/main" id="{1F43AE26-5B1D-BB06-1D18-6BDB7FA4C9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42348" y="3145965"/>
            <a:ext cx="4456562" cy="5401524"/>
          </a:xfrm>
          <a:prstGeom prst="rect">
            <a:avLst/>
          </a:prstGeom>
        </p:spPr>
      </p:pic>
      <p:sp>
        <p:nvSpPr>
          <p:cNvPr id="5" name="ZoneTexte 4">
            <a:extLst>
              <a:ext uri="{FF2B5EF4-FFF2-40B4-BE49-F238E27FC236}">
                <a16:creationId xmlns:a16="http://schemas.microsoft.com/office/drawing/2014/main" id="{D2AAF951-EA19-388A-8405-BD3FB60F7044}"/>
              </a:ext>
            </a:extLst>
          </p:cNvPr>
          <p:cNvSpPr txBox="1"/>
          <p:nvPr/>
        </p:nvSpPr>
        <p:spPr>
          <a:xfrm>
            <a:off x="1714500" y="8636947"/>
            <a:ext cx="21526500" cy="2123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kumimoji="0" lang="fr-FR" sz="4400" b="1" i="0" u="none" strike="noStrike" kern="0" cap="none" spc="-170" normalizeH="0" baseline="0" noProof="0" dirty="0">
                <a:ln>
                  <a:noFill/>
                </a:ln>
                <a:solidFill>
                  <a:srgbClr val="000000"/>
                </a:solidFill>
                <a:effectLst/>
                <a:uLnTx/>
                <a:uFillTx/>
                <a:latin typeface="Helvetica Neue"/>
                <a:sym typeface="Helvetica Neue"/>
              </a:rPr>
              <a:t>Domaine et limite d’utilisation des Voiles Par Passes</a:t>
            </a:r>
          </a:p>
          <a:p>
            <a:endParaRPr kumimoji="0" lang="fr-FR" sz="4400" b="1" i="0" u="none" strike="noStrike" kern="0" cap="none" spc="-170" normalizeH="0" baseline="0" noProof="0" dirty="0">
              <a:ln>
                <a:noFill/>
              </a:ln>
              <a:solidFill>
                <a:srgbClr val="000000"/>
              </a:solidFill>
              <a:effectLst/>
              <a:uLnTx/>
              <a:uFillTx/>
              <a:latin typeface="Helvetica Neue"/>
              <a:sym typeface="Helvetica Neue"/>
            </a:endParaRPr>
          </a:p>
          <a:p>
            <a:r>
              <a:rPr lang="fr-FR" sz="4400" b="1" spc="-170" dirty="0">
                <a:solidFill>
                  <a:srgbClr val="000000"/>
                </a:solidFill>
              </a:rPr>
              <a:t>par Jean GEISLER (Structures </a:t>
            </a:r>
            <a:r>
              <a:rPr lang="fr-FR" sz="4400" b="1" spc="-170" dirty="0" err="1">
                <a:solidFill>
                  <a:srgbClr val="000000"/>
                </a:solidFill>
              </a:rPr>
              <a:t>Geotechnics</a:t>
            </a:r>
            <a:r>
              <a:rPr lang="fr-FR" sz="4400" b="1" spc="-170" dirty="0">
                <a:solidFill>
                  <a:srgbClr val="000000"/>
                </a:solidFill>
              </a:rPr>
              <a:t> )</a:t>
            </a:r>
            <a:endParaRPr lang="fr-FR" dirty="0"/>
          </a:p>
        </p:txBody>
      </p:sp>
      <p:sp>
        <p:nvSpPr>
          <p:cNvPr id="9" name="commission">
            <a:extLst>
              <a:ext uri="{FF2B5EF4-FFF2-40B4-BE49-F238E27FC236}">
                <a16:creationId xmlns:a16="http://schemas.microsoft.com/office/drawing/2014/main" id="{954D35A6-4FA1-428F-8EEC-175DC6264757}"/>
              </a:ext>
            </a:extLst>
          </p:cNvPr>
          <p:cNvSpPr txBox="1">
            <a:spLocks/>
          </p:cNvSpPr>
          <p:nvPr/>
        </p:nvSpPr>
        <p:spPr>
          <a:xfrm>
            <a:off x="2484882" y="12361684"/>
            <a:ext cx="10332720" cy="658991"/>
          </a:xfrm>
          <a:prstGeom prst="rect">
            <a:avLst/>
          </a:prstGeom>
        </p:spPr>
        <p:txBody>
          <a:bodyPr anchor="t"/>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9pPr>
          </a:lstStyle>
          <a:p>
            <a:pPr algn="ctr" hangingPunct="1"/>
            <a:r>
              <a:rPr lang="fr-FR" sz="4400" dirty="0">
                <a:solidFill>
                  <a:schemeClr val="bg1"/>
                </a:solidFill>
                <a:latin typeface="+mn-lt"/>
              </a:rPr>
              <a:t> Recommandations Voiles Par Passes</a:t>
            </a:r>
          </a:p>
        </p:txBody>
      </p:sp>
      <p:pic>
        <p:nvPicPr>
          <p:cNvPr id="6" name="Image 5">
            <a:extLst>
              <a:ext uri="{FF2B5EF4-FFF2-40B4-BE49-F238E27FC236}">
                <a16:creationId xmlns:a16="http://schemas.microsoft.com/office/drawing/2014/main" id="{1288500C-1C17-1FC6-0A55-D404239C8E38}"/>
              </a:ext>
            </a:extLst>
          </p:cNvPr>
          <p:cNvPicPr>
            <a:picLocks noChangeAspect="1"/>
          </p:cNvPicPr>
          <p:nvPr/>
        </p:nvPicPr>
        <p:blipFill>
          <a:blip r:embed="rId4"/>
          <a:stretch>
            <a:fillRect/>
          </a:stretch>
        </p:blipFill>
        <p:spPr>
          <a:xfrm>
            <a:off x="1517481" y="12910383"/>
            <a:ext cx="8813293" cy="972819"/>
          </a:xfrm>
          <a:prstGeom prst="rect">
            <a:avLst/>
          </a:prstGeom>
        </p:spPr>
      </p:pic>
      <p:sp>
        <p:nvSpPr>
          <p:cNvPr id="7" name="Rectangle 6">
            <a:extLst>
              <a:ext uri="{FF2B5EF4-FFF2-40B4-BE49-F238E27FC236}">
                <a16:creationId xmlns:a16="http://schemas.microsoft.com/office/drawing/2014/main" id="{93034570-36C8-50F4-41B4-D2C533AADE84}"/>
              </a:ext>
            </a:extLst>
          </p:cNvPr>
          <p:cNvSpPr/>
          <p:nvPr/>
        </p:nvSpPr>
        <p:spPr>
          <a:xfrm>
            <a:off x="0" y="105662"/>
            <a:ext cx="24384000" cy="2801506"/>
          </a:xfrm>
          <a:prstGeom prst="rect">
            <a:avLst/>
          </a:prstGeom>
          <a:solidFill>
            <a:schemeClr val="bg1"/>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10" name="Image 3" descr="image004">
            <a:extLst>
              <a:ext uri="{FF2B5EF4-FFF2-40B4-BE49-F238E27FC236}">
                <a16:creationId xmlns:a16="http://schemas.microsoft.com/office/drawing/2014/main" id="{2A6E2E57-3542-455A-84B8-5BD25AC85EC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472" y="12581096"/>
            <a:ext cx="25828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826937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 calibri gras corps 40pts">
            <a:extLst>
              <a:ext uri="{FF2B5EF4-FFF2-40B4-BE49-F238E27FC236}">
                <a16:creationId xmlns:a16="http://schemas.microsoft.com/office/drawing/2014/main" id="{DCD723B0-A37B-41F5-A703-F41753A3F122}"/>
              </a:ext>
            </a:extLst>
          </p:cNvPr>
          <p:cNvSpPr txBox="1"/>
          <p:nvPr/>
        </p:nvSpPr>
        <p:spPr>
          <a:xfrm>
            <a:off x="3084393" y="3678450"/>
            <a:ext cx="18339311" cy="12311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lnSpc>
                <a:spcPts val="4400"/>
              </a:lnSpc>
              <a:defRPr sz="4000" b="1">
                <a:solidFill>
                  <a:srgbClr val="000000"/>
                </a:solidFill>
                <a:latin typeface="+mn-lt"/>
                <a:ea typeface="+mn-ea"/>
                <a:cs typeface="+mn-cs"/>
                <a:sym typeface="Calibri"/>
              </a:defRPr>
            </a:lvl1pPr>
          </a:lstStyle>
          <a:p>
            <a:r>
              <a:rPr lang="fr-FR" dirty="0"/>
              <a:t>Chapitre 2 – Domaine et limites d’utilisation de la technique des voiles par passes (démarche de conception)</a:t>
            </a:r>
          </a:p>
        </p:txBody>
      </p:sp>
      <p:sp>
        <p:nvSpPr>
          <p:cNvPr id="8" name="Corps de texte standard…">
            <a:extLst>
              <a:ext uri="{FF2B5EF4-FFF2-40B4-BE49-F238E27FC236}">
                <a16:creationId xmlns:a16="http://schemas.microsoft.com/office/drawing/2014/main" id="{77115A85-3B48-4CA0-9FC9-FBE272ABC2A2}"/>
              </a:ext>
            </a:extLst>
          </p:cNvPr>
          <p:cNvSpPr txBox="1"/>
          <p:nvPr/>
        </p:nvSpPr>
        <p:spPr>
          <a:xfrm>
            <a:off x="3084395" y="4909553"/>
            <a:ext cx="19892349" cy="14137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gn="l">
              <a:lnSpc>
                <a:spcPts val="3500"/>
              </a:lnSpc>
              <a:buSzPct val="100000"/>
              <a:defRPr sz="2700">
                <a:solidFill>
                  <a:srgbClr val="000000"/>
                </a:solidFill>
                <a:latin typeface="+mn-lt"/>
                <a:ea typeface="+mn-ea"/>
                <a:cs typeface="+mn-cs"/>
                <a:sym typeface="Calibri"/>
              </a:defRPr>
            </a:pPr>
            <a:r>
              <a:rPr lang="fr-FR" sz="2700" b="1" dirty="0">
                <a:solidFill>
                  <a:srgbClr val="FF8600"/>
                </a:solidFill>
                <a:sym typeface="Calibri"/>
              </a:rPr>
              <a:t>Un dimensionnement en phase projet</a:t>
            </a:r>
          </a:p>
          <a:p>
            <a:pPr algn="l">
              <a:lnSpc>
                <a:spcPts val="3500"/>
              </a:lnSpc>
              <a:buSzPct val="100000"/>
              <a:defRPr sz="2700">
                <a:solidFill>
                  <a:srgbClr val="000000"/>
                </a:solidFill>
                <a:latin typeface="+mn-lt"/>
                <a:ea typeface="+mn-ea"/>
                <a:cs typeface="+mn-cs"/>
                <a:sym typeface="Calibri"/>
              </a:defRPr>
            </a:pPr>
            <a:endParaRPr lang="fr-FR" sz="2700" dirty="0">
              <a:solidFill>
                <a:srgbClr val="000000"/>
              </a:solidFill>
              <a:sym typeface="Calibri"/>
            </a:endParaRPr>
          </a:p>
          <a:p>
            <a:pPr algn="l">
              <a:lnSpc>
                <a:spcPts val="3500"/>
              </a:lnSpc>
              <a:buSzPct val="100000"/>
              <a:defRPr sz="2700">
                <a:solidFill>
                  <a:srgbClr val="000000"/>
                </a:solidFill>
                <a:latin typeface="+mn-lt"/>
                <a:ea typeface="+mn-ea"/>
                <a:cs typeface="+mn-cs"/>
                <a:sym typeface="Calibri"/>
              </a:defRPr>
            </a:pPr>
            <a:endParaRPr lang="fr-FR" sz="2700" dirty="0">
              <a:solidFill>
                <a:srgbClr val="000000"/>
              </a:solidFill>
              <a:sym typeface="Calibri"/>
            </a:endParaRPr>
          </a:p>
        </p:txBody>
      </p:sp>
      <p:graphicFrame>
        <p:nvGraphicFramePr>
          <p:cNvPr id="7" name="Diagramme 6">
            <a:extLst>
              <a:ext uri="{FF2B5EF4-FFF2-40B4-BE49-F238E27FC236}">
                <a16:creationId xmlns:a16="http://schemas.microsoft.com/office/drawing/2014/main" id="{877545E6-A42B-40D1-A2E6-96031AB9E9DC}"/>
              </a:ext>
            </a:extLst>
          </p:cNvPr>
          <p:cNvGraphicFramePr>
            <a:graphicFrameLocks noChangeAspect="1"/>
          </p:cNvGraphicFramePr>
          <p:nvPr>
            <p:extLst>
              <p:ext uri="{D42A27DB-BD31-4B8C-83A1-F6EECF244321}">
                <p14:modId xmlns:p14="http://schemas.microsoft.com/office/powerpoint/2010/main" val="55255775"/>
              </p:ext>
            </p:extLst>
          </p:nvPr>
        </p:nvGraphicFramePr>
        <p:xfrm>
          <a:off x="3084383" y="5623704"/>
          <a:ext cx="9590340" cy="6393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 8">
            <a:extLst>
              <a:ext uri="{FF2B5EF4-FFF2-40B4-BE49-F238E27FC236}">
                <a16:creationId xmlns:a16="http://schemas.microsoft.com/office/drawing/2014/main" id="{8F4AC7F1-B0E7-4911-B8F3-BD5F7ED9ED2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972723" y="5626635"/>
            <a:ext cx="8303391" cy="6228172"/>
          </a:xfrm>
          <a:prstGeom prst="rect">
            <a:avLst/>
          </a:prstGeom>
        </p:spPr>
      </p:pic>
      <p:sp>
        <p:nvSpPr>
          <p:cNvPr id="4" name="Forme libre : forme 3">
            <a:extLst>
              <a:ext uri="{FF2B5EF4-FFF2-40B4-BE49-F238E27FC236}">
                <a16:creationId xmlns:a16="http://schemas.microsoft.com/office/drawing/2014/main" id="{90A4AF4C-DFB9-4546-AE44-7764E2095853}"/>
              </a:ext>
            </a:extLst>
          </p:cNvPr>
          <p:cNvSpPr/>
          <p:nvPr/>
        </p:nvSpPr>
        <p:spPr>
          <a:xfrm>
            <a:off x="15605760" y="7827957"/>
            <a:ext cx="299720" cy="595035"/>
          </a:xfrm>
          <a:custGeom>
            <a:avLst/>
            <a:gdLst>
              <a:gd name="connsiteX0" fmla="*/ 121920 w 299720"/>
              <a:gd name="connsiteY0" fmla="*/ 0 h 340360"/>
              <a:gd name="connsiteX1" fmla="*/ 121920 w 299720"/>
              <a:gd name="connsiteY1" fmla="*/ 0 h 340360"/>
              <a:gd name="connsiteX2" fmla="*/ 187960 w 299720"/>
              <a:gd name="connsiteY2" fmla="*/ 40640 h 340360"/>
              <a:gd name="connsiteX3" fmla="*/ 213360 w 299720"/>
              <a:gd name="connsiteY3" fmla="*/ 60960 h 340360"/>
              <a:gd name="connsiteX4" fmla="*/ 233680 w 299720"/>
              <a:gd name="connsiteY4" fmla="*/ 91440 h 340360"/>
              <a:gd name="connsiteX5" fmla="*/ 243840 w 299720"/>
              <a:gd name="connsiteY5" fmla="*/ 111760 h 340360"/>
              <a:gd name="connsiteX6" fmla="*/ 264160 w 299720"/>
              <a:gd name="connsiteY6" fmla="*/ 142240 h 340360"/>
              <a:gd name="connsiteX7" fmla="*/ 269240 w 299720"/>
              <a:gd name="connsiteY7" fmla="*/ 157480 h 340360"/>
              <a:gd name="connsiteX8" fmla="*/ 284480 w 299720"/>
              <a:gd name="connsiteY8" fmla="*/ 172720 h 340360"/>
              <a:gd name="connsiteX9" fmla="*/ 299720 w 299720"/>
              <a:gd name="connsiteY9" fmla="*/ 208280 h 340360"/>
              <a:gd name="connsiteX10" fmla="*/ 294640 w 299720"/>
              <a:gd name="connsiteY10" fmla="*/ 228600 h 340360"/>
              <a:gd name="connsiteX11" fmla="*/ 259080 w 299720"/>
              <a:gd name="connsiteY11" fmla="*/ 243840 h 340360"/>
              <a:gd name="connsiteX12" fmla="*/ 243840 w 299720"/>
              <a:gd name="connsiteY12" fmla="*/ 254000 h 340360"/>
              <a:gd name="connsiteX13" fmla="*/ 213360 w 299720"/>
              <a:gd name="connsiteY13" fmla="*/ 269240 h 340360"/>
              <a:gd name="connsiteX14" fmla="*/ 203200 w 299720"/>
              <a:gd name="connsiteY14" fmla="*/ 284480 h 340360"/>
              <a:gd name="connsiteX15" fmla="*/ 187960 w 299720"/>
              <a:gd name="connsiteY15" fmla="*/ 294640 h 340360"/>
              <a:gd name="connsiteX16" fmla="*/ 182880 w 299720"/>
              <a:gd name="connsiteY16" fmla="*/ 309880 h 340360"/>
              <a:gd name="connsiteX17" fmla="*/ 157480 w 299720"/>
              <a:gd name="connsiteY17" fmla="*/ 340360 h 340360"/>
              <a:gd name="connsiteX18" fmla="*/ 96520 w 299720"/>
              <a:gd name="connsiteY18" fmla="*/ 304800 h 340360"/>
              <a:gd name="connsiteX19" fmla="*/ 81280 w 299720"/>
              <a:gd name="connsiteY19" fmla="*/ 289560 h 340360"/>
              <a:gd name="connsiteX20" fmla="*/ 76200 w 299720"/>
              <a:gd name="connsiteY20" fmla="*/ 274320 h 340360"/>
              <a:gd name="connsiteX21" fmla="*/ 66040 w 299720"/>
              <a:gd name="connsiteY21" fmla="*/ 259080 h 340360"/>
              <a:gd name="connsiteX22" fmla="*/ 60960 w 299720"/>
              <a:gd name="connsiteY22" fmla="*/ 238760 h 340360"/>
              <a:gd name="connsiteX23" fmla="*/ 50800 w 299720"/>
              <a:gd name="connsiteY23" fmla="*/ 223520 h 340360"/>
              <a:gd name="connsiteX24" fmla="*/ 40640 w 299720"/>
              <a:gd name="connsiteY24" fmla="*/ 193040 h 340360"/>
              <a:gd name="connsiteX25" fmla="*/ 30480 w 299720"/>
              <a:gd name="connsiteY25" fmla="*/ 177800 h 340360"/>
              <a:gd name="connsiteX26" fmla="*/ 0 w 299720"/>
              <a:gd name="connsiteY26" fmla="*/ 157480 h 340360"/>
              <a:gd name="connsiteX27" fmla="*/ 10160 w 299720"/>
              <a:gd name="connsiteY27" fmla="*/ 111760 h 340360"/>
              <a:gd name="connsiteX28" fmla="*/ 20320 w 299720"/>
              <a:gd name="connsiteY28" fmla="*/ 96520 h 340360"/>
              <a:gd name="connsiteX29" fmla="*/ 25400 w 299720"/>
              <a:gd name="connsiteY29" fmla="*/ 81280 h 340360"/>
              <a:gd name="connsiteX30" fmla="*/ 60960 w 299720"/>
              <a:gd name="connsiteY30" fmla="*/ 40640 h 340360"/>
              <a:gd name="connsiteX31" fmla="*/ 86360 w 299720"/>
              <a:gd name="connsiteY31" fmla="*/ 15240 h 340360"/>
              <a:gd name="connsiteX32" fmla="*/ 121920 w 299720"/>
              <a:gd name="connsiteY32" fmla="*/ 0 h 34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9720" h="340360">
                <a:moveTo>
                  <a:pt x="121920" y="0"/>
                </a:moveTo>
                <a:lnTo>
                  <a:pt x="121920" y="0"/>
                </a:lnTo>
                <a:cubicBezTo>
                  <a:pt x="143933" y="13547"/>
                  <a:pt x="167116" y="25355"/>
                  <a:pt x="187960" y="40640"/>
                </a:cubicBezTo>
                <a:cubicBezTo>
                  <a:pt x="226257" y="68724"/>
                  <a:pt x="170256" y="46592"/>
                  <a:pt x="213360" y="60960"/>
                </a:cubicBezTo>
                <a:cubicBezTo>
                  <a:pt x="224257" y="93652"/>
                  <a:pt x="209897" y="58144"/>
                  <a:pt x="233680" y="91440"/>
                </a:cubicBezTo>
                <a:cubicBezTo>
                  <a:pt x="238082" y="97602"/>
                  <a:pt x="239944" y="105266"/>
                  <a:pt x="243840" y="111760"/>
                </a:cubicBezTo>
                <a:cubicBezTo>
                  <a:pt x="250122" y="122231"/>
                  <a:pt x="260299" y="130656"/>
                  <a:pt x="264160" y="142240"/>
                </a:cubicBezTo>
                <a:cubicBezTo>
                  <a:pt x="265853" y="147320"/>
                  <a:pt x="266270" y="153025"/>
                  <a:pt x="269240" y="157480"/>
                </a:cubicBezTo>
                <a:cubicBezTo>
                  <a:pt x="273225" y="163458"/>
                  <a:pt x="280304" y="166874"/>
                  <a:pt x="284480" y="172720"/>
                </a:cubicBezTo>
                <a:cubicBezTo>
                  <a:pt x="292327" y="183705"/>
                  <a:pt x="295574" y="195843"/>
                  <a:pt x="299720" y="208280"/>
                </a:cubicBezTo>
                <a:cubicBezTo>
                  <a:pt x="298027" y="215053"/>
                  <a:pt x="298513" y="222791"/>
                  <a:pt x="294640" y="228600"/>
                </a:cubicBezTo>
                <a:cubicBezTo>
                  <a:pt x="287624" y="239125"/>
                  <a:pt x="269276" y="241291"/>
                  <a:pt x="259080" y="243840"/>
                </a:cubicBezTo>
                <a:cubicBezTo>
                  <a:pt x="254000" y="247227"/>
                  <a:pt x="249301" y="251270"/>
                  <a:pt x="243840" y="254000"/>
                </a:cubicBezTo>
                <a:cubicBezTo>
                  <a:pt x="201776" y="275032"/>
                  <a:pt x="257036" y="240123"/>
                  <a:pt x="213360" y="269240"/>
                </a:cubicBezTo>
                <a:cubicBezTo>
                  <a:pt x="209973" y="274320"/>
                  <a:pt x="207517" y="280163"/>
                  <a:pt x="203200" y="284480"/>
                </a:cubicBezTo>
                <a:cubicBezTo>
                  <a:pt x="198883" y="288797"/>
                  <a:pt x="191774" y="289872"/>
                  <a:pt x="187960" y="294640"/>
                </a:cubicBezTo>
                <a:cubicBezTo>
                  <a:pt x="184615" y="298821"/>
                  <a:pt x="185275" y="305091"/>
                  <a:pt x="182880" y="309880"/>
                </a:cubicBezTo>
                <a:cubicBezTo>
                  <a:pt x="175807" y="324025"/>
                  <a:pt x="168715" y="329125"/>
                  <a:pt x="157480" y="340360"/>
                </a:cubicBezTo>
                <a:cubicBezTo>
                  <a:pt x="112827" y="332918"/>
                  <a:pt x="134283" y="342563"/>
                  <a:pt x="96520" y="304800"/>
                </a:cubicBezTo>
                <a:lnTo>
                  <a:pt x="81280" y="289560"/>
                </a:lnTo>
                <a:cubicBezTo>
                  <a:pt x="79587" y="284480"/>
                  <a:pt x="78595" y="279109"/>
                  <a:pt x="76200" y="274320"/>
                </a:cubicBezTo>
                <a:cubicBezTo>
                  <a:pt x="73470" y="268859"/>
                  <a:pt x="68445" y="264692"/>
                  <a:pt x="66040" y="259080"/>
                </a:cubicBezTo>
                <a:cubicBezTo>
                  <a:pt x="63290" y="252663"/>
                  <a:pt x="63710" y="245177"/>
                  <a:pt x="60960" y="238760"/>
                </a:cubicBezTo>
                <a:cubicBezTo>
                  <a:pt x="58555" y="233148"/>
                  <a:pt x="53280" y="229099"/>
                  <a:pt x="50800" y="223520"/>
                </a:cubicBezTo>
                <a:cubicBezTo>
                  <a:pt x="46450" y="213733"/>
                  <a:pt x="46581" y="201951"/>
                  <a:pt x="40640" y="193040"/>
                </a:cubicBezTo>
                <a:cubicBezTo>
                  <a:pt x="37253" y="187960"/>
                  <a:pt x="35075" y="181820"/>
                  <a:pt x="30480" y="177800"/>
                </a:cubicBezTo>
                <a:cubicBezTo>
                  <a:pt x="21290" y="169759"/>
                  <a:pt x="0" y="157480"/>
                  <a:pt x="0" y="157480"/>
                </a:cubicBezTo>
                <a:cubicBezTo>
                  <a:pt x="1951" y="145773"/>
                  <a:pt x="3907" y="124266"/>
                  <a:pt x="10160" y="111760"/>
                </a:cubicBezTo>
                <a:cubicBezTo>
                  <a:pt x="12890" y="106299"/>
                  <a:pt x="17590" y="101981"/>
                  <a:pt x="20320" y="96520"/>
                </a:cubicBezTo>
                <a:cubicBezTo>
                  <a:pt x="22715" y="91731"/>
                  <a:pt x="22799" y="85961"/>
                  <a:pt x="25400" y="81280"/>
                </a:cubicBezTo>
                <a:cubicBezTo>
                  <a:pt x="42831" y="49904"/>
                  <a:pt x="38698" y="55482"/>
                  <a:pt x="60960" y="40640"/>
                </a:cubicBezTo>
                <a:cubicBezTo>
                  <a:pt x="69991" y="27093"/>
                  <a:pt x="70556" y="22013"/>
                  <a:pt x="86360" y="15240"/>
                </a:cubicBezTo>
                <a:lnTo>
                  <a:pt x="121920" y="0"/>
                </a:ln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458"/>
            <a:endParaRPr lang="fr-FR" sz="3200">
              <a:solidFill>
                <a:srgbClr val="FFFFFF"/>
              </a:solidFill>
              <a:latin typeface="Helvetica Neue Medium"/>
              <a:ea typeface="Helvetica Neue Medium"/>
              <a:cs typeface="Helvetica Neue Medium"/>
              <a:sym typeface="Helvetica Neue Medium"/>
            </a:endParaRPr>
          </a:p>
        </p:txBody>
      </p:sp>
      <p:sp>
        <p:nvSpPr>
          <p:cNvPr id="10" name="Titre de la page…">
            <a:extLst>
              <a:ext uri="{FF2B5EF4-FFF2-40B4-BE49-F238E27FC236}">
                <a16:creationId xmlns:a16="http://schemas.microsoft.com/office/drawing/2014/main" id="{BBE06410-3B13-4FE7-875E-A89A8C60992B}"/>
              </a:ext>
            </a:extLst>
          </p:cNvPr>
          <p:cNvSpPr txBox="1">
            <a:spLocks/>
          </p:cNvSpPr>
          <p:nvPr/>
        </p:nvSpPr>
        <p:spPr>
          <a:xfrm>
            <a:off x="1517904" y="687400"/>
            <a:ext cx="22293072" cy="18192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Autofit/>
          </a:bodyPr>
          <a:lstStyle/>
          <a:p>
            <a:pPr algn="l" hangingPunct="1">
              <a:lnSpc>
                <a:spcPct val="80000"/>
              </a:lnSpc>
              <a:defRPr sz="6000" spc="300">
                <a:solidFill>
                  <a:srgbClr val="FFFFFF"/>
                </a:solidFill>
                <a:latin typeface="+mn-lt"/>
                <a:ea typeface="+mn-ea"/>
                <a:cs typeface="+mn-cs"/>
                <a:sym typeface="Calibri"/>
              </a:defRPr>
            </a:pPr>
            <a:r>
              <a:rPr lang="fr-FR" sz="6000" b="1" spc="300" dirty="0">
                <a:solidFill>
                  <a:srgbClr val="FFFFFF"/>
                </a:solidFill>
                <a:latin typeface="+mn-lt"/>
                <a:ea typeface="+mn-ea"/>
                <a:cs typeface="+mn-cs"/>
                <a:sym typeface="Calibri"/>
              </a:rPr>
              <a:t>GT du CFMS : les points forts des Recommandations</a:t>
            </a:r>
          </a:p>
        </p:txBody>
      </p:sp>
      <p:pic>
        <p:nvPicPr>
          <p:cNvPr id="11" name="Image 3" descr="image004">
            <a:extLst>
              <a:ext uri="{FF2B5EF4-FFF2-40B4-BE49-F238E27FC236}">
                <a16:creationId xmlns:a16="http://schemas.microsoft.com/office/drawing/2014/main" id="{169D4688-4F5E-4999-85D4-CEF22EF2CAA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6472" y="12581096"/>
            <a:ext cx="25828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103799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a:extLst>
              <a:ext uri="{FF2B5EF4-FFF2-40B4-BE49-F238E27FC236}">
                <a16:creationId xmlns:a16="http://schemas.microsoft.com/office/drawing/2014/main" id="{B789525A-AB66-7340-76F9-B38486FE1C11}"/>
              </a:ext>
            </a:extLst>
          </p:cNvPr>
          <p:cNvGrpSpPr/>
          <p:nvPr/>
        </p:nvGrpSpPr>
        <p:grpSpPr>
          <a:xfrm>
            <a:off x="10535997" y="9120860"/>
            <a:ext cx="3312005" cy="3311994"/>
            <a:chOff x="8060972" y="4194444"/>
            <a:chExt cx="3312005" cy="3311994"/>
          </a:xfrm>
        </p:grpSpPr>
        <p:sp>
          <p:nvSpPr>
            <p:cNvPr id="10" name="Ellipse 9">
              <a:extLst>
                <a:ext uri="{FF2B5EF4-FFF2-40B4-BE49-F238E27FC236}">
                  <a16:creationId xmlns:a16="http://schemas.microsoft.com/office/drawing/2014/main" id="{5C4C3CB0-33D4-2C8B-184B-747EEBCBB8EE}"/>
                </a:ext>
              </a:extLst>
            </p:cNvPr>
            <p:cNvSpPr/>
            <p:nvPr/>
          </p:nvSpPr>
          <p:spPr>
            <a:xfrm>
              <a:off x="8060972" y="4194444"/>
              <a:ext cx="3312005" cy="3311994"/>
            </a:xfrm>
            <a:prstGeom prst="ellipse">
              <a:avLst/>
            </a:prstGeom>
            <a:solidFill>
              <a:srgbClr val="00187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r-FR"/>
            </a:p>
          </p:txBody>
        </p:sp>
        <p:sp>
          <p:nvSpPr>
            <p:cNvPr id="11" name="Ellipse 4">
              <a:extLst>
                <a:ext uri="{FF2B5EF4-FFF2-40B4-BE49-F238E27FC236}">
                  <a16:creationId xmlns:a16="http://schemas.microsoft.com/office/drawing/2014/main" id="{B79C588F-A718-565F-71A6-496639E99B3E}"/>
                </a:ext>
              </a:extLst>
            </p:cNvPr>
            <p:cNvSpPr txBox="1"/>
            <p:nvPr/>
          </p:nvSpPr>
          <p:spPr>
            <a:xfrm>
              <a:off x="8546004" y="4679474"/>
              <a:ext cx="2341941" cy="23419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t>Butons</a:t>
              </a:r>
            </a:p>
            <a:p>
              <a:pPr marL="0" lvl="0" indent="0" algn="ctr" defTabSz="1066800">
                <a:lnSpc>
                  <a:spcPct val="90000"/>
                </a:lnSpc>
                <a:spcBef>
                  <a:spcPct val="0"/>
                </a:spcBef>
                <a:spcAft>
                  <a:spcPct val="35000"/>
                </a:spcAft>
                <a:buNone/>
              </a:pPr>
              <a:r>
                <a:rPr lang="fr-FR" kern="1200" dirty="0"/>
                <a:t>fondés par semelles aux fonds de fouille</a:t>
              </a:r>
              <a:endParaRPr lang="fr-FR" sz="2400" kern="1200" dirty="0"/>
            </a:p>
          </p:txBody>
        </p:sp>
      </p:grpSp>
      <p:sp>
        <p:nvSpPr>
          <p:cNvPr id="3" name="Sous-titre - calibri gras corps 40pts">
            <a:extLst>
              <a:ext uri="{FF2B5EF4-FFF2-40B4-BE49-F238E27FC236}">
                <a16:creationId xmlns:a16="http://schemas.microsoft.com/office/drawing/2014/main" id="{DCD723B0-A37B-41F5-A703-F41753A3F122}"/>
              </a:ext>
            </a:extLst>
          </p:cNvPr>
          <p:cNvSpPr txBox="1"/>
          <p:nvPr/>
        </p:nvSpPr>
        <p:spPr>
          <a:xfrm>
            <a:off x="3084393" y="3678450"/>
            <a:ext cx="18339311" cy="12311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lnSpc>
                <a:spcPts val="4400"/>
              </a:lnSpc>
              <a:defRPr sz="4000" b="1">
                <a:solidFill>
                  <a:srgbClr val="000000"/>
                </a:solidFill>
                <a:latin typeface="+mn-lt"/>
                <a:ea typeface="+mn-ea"/>
                <a:cs typeface="+mn-cs"/>
                <a:sym typeface="Calibri"/>
              </a:defRPr>
            </a:lvl1pPr>
          </a:lstStyle>
          <a:p>
            <a:r>
              <a:rPr lang="fr-FR" dirty="0"/>
              <a:t>Chapitre 2 – Domaine et limites d’utilisation de la technique des voiles par passes (démarche de conception)</a:t>
            </a:r>
          </a:p>
        </p:txBody>
      </p:sp>
      <p:sp>
        <p:nvSpPr>
          <p:cNvPr id="8" name="Corps de texte standard…">
            <a:extLst>
              <a:ext uri="{FF2B5EF4-FFF2-40B4-BE49-F238E27FC236}">
                <a16:creationId xmlns:a16="http://schemas.microsoft.com/office/drawing/2014/main" id="{77115A85-3B48-4CA0-9FC9-FBE272ABC2A2}"/>
              </a:ext>
            </a:extLst>
          </p:cNvPr>
          <p:cNvSpPr txBox="1"/>
          <p:nvPr/>
        </p:nvSpPr>
        <p:spPr>
          <a:xfrm>
            <a:off x="3084395" y="5184604"/>
            <a:ext cx="19892349" cy="14123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gn="l">
              <a:lnSpc>
                <a:spcPts val="3500"/>
              </a:lnSpc>
              <a:buSzPct val="100000"/>
              <a:defRPr sz="2700">
                <a:solidFill>
                  <a:srgbClr val="000000"/>
                </a:solidFill>
                <a:latin typeface="+mn-lt"/>
                <a:ea typeface="+mn-ea"/>
                <a:cs typeface="+mn-cs"/>
                <a:sym typeface="Calibri"/>
              </a:defRPr>
            </a:pPr>
            <a:r>
              <a:rPr lang="fr-FR" sz="2700" b="1" dirty="0">
                <a:solidFill>
                  <a:srgbClr val="FF8600"/>
                </a:solidFill>
                <a:sym typeface="Calibri"/>
              </a:rPr>
              <a:t>Une technique nécessitant le respect des critères suivants:</a:t>
            </a:r>
          </a:p>
          <a:p>
            <a:pPr algn="l">
              <a:lnSpc>
                <a:spcPts val="3500"/>
              </a:lnSpc>
              <a:buSzPct val="100000"/>
              <a:defRPr sz="2700">
                <a:solidFill>
                  <a:srgbClr val="000000"/>
                </a:solidFill>
                <a:latin typeface="+mn-lt"/>
                <a:ea typeface="+mn-ea"/>
                <a:cs typeface="+mn-cs"/>
                <a:sym typeface="Calibri"/>
              </a:defRPr>
            </a:pPr>
            <a:endParaRPr lang="fr-FR" sz="2700" dirty="0">
              <a:solidFill>
                <a:srgbClr val="000000"/>
              </a:solidFill>
              <a:sym typeface="Calibri"/>
            </a:endParaRPr>
          </a:p>
          <a:p>
            <a:pPr marL="899956" indent="-899956" algn="just">
              <a:lnSpc>
                <a:spcPts val="3500"/>
              </a:lnSpc>
              <a:buSzPct val="100000"/>
              <a:buBlip>
                <a:blip r:embed="rId3"/>
              </a:buBlip>
              <a:defRPr sz="2700">
                <a:solidFill>
                  <a:srgbClr val="000000"/>
                </a:solidFill>
                <a:latin typeface="+mn-lt"/>
                <a:ea typeface="+mn-ea"/>
                <a:cs typeface="+mn-cs"/>
                <a:sym typeface="Calibri"/>
              </a:defRPr>
            </a:pPr>
            <a:endParaRPr lang="fr-FR" sz="2700" b="1" dirty="0">
              <a:solidFill>
                <a:srgbClr val="001871"/>
              </a:solidFill>
              <a:sym typeface="Calibri"/>
            </a:endParaRPr>
          </a:p>
        </p:txBody>
      </p:sp>
      <p:graphicFrame>
        <p:nvGraphicFramePr>
          <p:cNvPr id="6" name="Diagramme 5">
            <a:extLst>
              <a:ext uri="{FF2B5EF4-FFF2-40B4-BE49-F238E27FC236}">
                <a16:creationId xmlns:a16="http://schemas.microsoft.com/office/drawing/2014/main" id="{3A6812B0-6DAF-431E-8B58-DDF2AA2D72AD}"/>
              </a:ext>
            </a:extLst>
          </p:cNvPr>
          <p:cNvGraphicFramePr>
            <a:graphicFrameLocks noChangeAspect="1"/>
          </p:cNvGraphicFramePr>
          <p:nvPr>
            <p:extLst>
              <p:ext uri="{D42A27DB-BD31-4B8C-83A1-F6EECF244321}">
                <p14:modId xmlns:p14="http://schemas.microsoft.com/office/powerpoint/2010/main" val="930290928"/>
              </p:ext>
            </p:extLst>
          </p:nvPr>
        </p:nvGraphicFramePr>
        <p:xfrm>
          <a:off x="6644640" y="5184613"/>
          <a:ext cx="11094720" cy="73964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itre de la page…">
            <a:extLst>
              <a:ext uri="{FF2B5EF4-FFF2-40B4-BE49-F238E27FC236}">
                <a16:creationId xmlns:a16="http://schemas.microsoft.com/office/drawing/2014/main" id="{2AC439A7-CD47-44DC-8CFB-F818EF61277F}"/>
              </a:ext>
            </a:extLst>
          </p:cNvPr>
          <p:cNvSpPr txBox="1">
            <a:spLocks/>
          </p:cNvSpPr>
          <p:nvPr/>
        </p:nvSpPr>
        <p:spPr>
          <a:xfrm>
            <a:off x="1517904" y="687400"/>
            <a:ext cx="22293072" cy="18192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Autofit/>
          </a:bodyPr>
          <a:lstStyle/>
          <a:p>
            <a:pPr algn="l" hangingPunct="1">
              <a:lnSpc>
                <a:spcPct val="80000"/>
              </a:lnSpc>
              <a:defRPr sz="6000" spc="300">
                <a:solidFill>
                  <a:srgbClr val="FFFFFF"/>
                </a:solidFill>
                <a:latin typeface="+mn-lt"/>
                <a:ea typeface="+mn-ea"/>
                <a:cs typeface="+mn-cs"/>
                <a:sym typeface="Calibri"/>
              </a:defRPr>
            </a:pPr>
            <a:r>
              <a:rPr lang="fr-FR" sz="6000" b="1" spc="300" dirty="0">
                <a:solidFill>
                  <a:srgbClr val="FFFFFF"/>
                </a:solidFill>
                <a:latin typeface="+mn-lt"/>
                <a:ea typeface="+mn-ea"/>
                <a:cs typeface="+mn-cs"/>
                <a:sym typeface="Calibri"/>
              </a:rPr>
              <a:t>GT du CFMS : les points forts des Recommandations</a:t>
            </a:r>
          </a:p>
        </p:txBody>
      </p:sp>
      <p:pic>
        <p:nvPicPr>
          <p:cNvPr id="1026" name="Image 3" descr="image004">
            <a:extLst>
              <a:ext uri="{FF2B5EF4-FFF2-40B4-BE49-F238E27FC236}">
                <a16:creationId xmlns:a16="http://schemas.microsoft.com/office/drawing/2014/main" id="{12062215-4799-41BF-A29D-2AA6D397DD1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6472" y="12581096"/>
            <a:ext cx="25828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532543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 calibri gras corps 40pts">
            <a:extLst>
              <a:ext uri="{FF2B5EF4-FFF2-40B4-BE49-F238E27FC236}">
                <a16:creationId xmlns:a16="http://schemas.microsoft.com/office/drawing/2014/main" id="{DCD723B0-A37B-41F5-A703-F41753A3F122}"/>
              </a:ext>
            </a:extLst>
          </p:cNvPr>
          <p:cNvSpPr txBox="1"/>
          <p:nvPr/>
        </p:nvSpPr>
        <p:spPr>
          <a:xfrm>
            <a:off x="3084393" y="3678450"/>
            <a:ext cx="18339311" cy="12311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lnSpc>
                <a:spcPts val="4400"/>
              </a:lnSpc>
              <a:defRPr sz="4000" b="1">
                <a:solidFill>
                  <a:srgbClr val="000000"/>
                </a:solidFill>
                <a:latin typeface="+mn-lt"/>
                <a:ea typeface="+mn-ea"/>
                <a:cs typeface="+mn-cs"/>
                <a:sym typeface="Calibri"/>
              </a:defRPr>
            </a:lvl1pPr>
          </a:lstStyle>
          <a:p>
            <a:r>
              <a:rPr lang="fr-FR" dirty="0"/>
              <a:t>Chapitre 2 – Domaine et limites d’utilisation de la technique des voiles par passes (démarche de conception)</a:t>
            </a:r>
          </a:p>
        </p:txBody>
      </p:sp>
      <p:sp>
        <p:nvSpPr>
          <p:cNvPr id="8" name="Corps de texte standard…">
            <a:extLst>
              <a:ext uri="{FF2B5EF4-FFF2-40B4-BE49-F238E27FC236}">
                <a16:creationId xmlns:a16="http://schemas.microsoft.com/office/drawing/2014/main" id="{77115A85-3B48-4CA0-9FC9-FBE272ABC2A2}"/>
              </a:ext>
            </a:extLst>
          </p:cNvPr>
          <p:cNvSpPr txBox="1"/>
          <p:nvPr/>
        </p:nvSpPr>
        <p:spPr>
          <a:xfrm>
            <a:off x="3084395" y="5184606"/>
            <a:ext cx="8402767" cy="2311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gn="just">
              <a:lnSpc>
                <a:spcPts val="3500"/>
              </a:lnSpc>
              <a:buSzPct val="100000"/>
              <a:defRPr sz="2700">
                <a:solidFill>
                  <a:srgbClr val="000000"/>
                </a:solidFill>
                <a:latin typeface="+mn-lt"/>
                <a:ea typeface="+mn-ea"/>
                <a:cs typeface="+mn-cs"/>
                <a:sym typeface="Calibri"/>
              </a:defRPr>
            </a:pPr>
            <a:r>
              <a:rPr lang="fr-FR" sz="2700" b="1" dirty="0">
                <a:solidFill>
                  <a:srgbClr val="FF8600"/>
                </a:solidFill>
                <a:sym typeface="Calibri"/>
              </a:rPr>
              <a:t>Une démarche conceptuelle permettant de préciser le domaine et la limite d’utilisation de la technique des VPP</a:t>
            </a:r>
          </a:p>
          <a:p>
            <a:pPr algn="l">
              <a:lnSpc>
                <a:spcPts val="3500"/>
              </a:lnSpc>
              <a:buSzPct val="100000"/>
              <a:defRPr sz="2700">
                <a:solidFill>
                  <a:srgbClr val="000000"/>
                </a:solidFill>
                <a:latin typeface="+mn-lt"/>
                <a:ea typeface="+mn-ea"/>
                <a:cs typeface="+mn-cs"/>
                <a:sym typeface="Calibri"/>
              </a:defRPr>
            </a:pPr>
            <a:endParaRPr lang="fr-FR" sz="2700" dirty="0">
              <a:solidFill>
                <a:srgbClr val="000000"/>
              </a:solidFill>
              <a:sym typeface="Calibri"/>
            </a:endParaRPr>
          </a:p>
          <a:p>
            <a:pPr algn="l">
              <a:lnSpc>
                <a:spcPts val="3500"/>
              </a:lnSpc>
              <a:buSzPct val="100000"/>
              <a:defRPr sz="2700">
                <a:solidFill>
                  <a:srgbClr val="000000"/>
                </a:solidFill>
                <a:latin typeface="+mn-lt"/>
                <a:ea typeface="+mn-ea"/>
                <a:cs typeface="+mn-cs"/>
                <a:sym typeface="Calibri"/>
              </a:defRPr>
            </a:pPr>
            <a:endParaRPr lang="fr-FR" sz="2700" dirty="0">
              <a:solidFill>
                <a:srgbClr val="000000"/>
              </a:solidFill>
              <a:sym typeface="Calibri"/>
            </a:endParaRPr>
          </a:p>
        </p:txBody>
      </p:sp>
      <p:graphicFrame>
        <p:nvGraphicFramePr>
          <p:cNvPr id="6" name="Diagramme 5">
            <a:extLst>
              <a:ext uri="{FF2B5EF4-FFF2-40B4-BE49-F238E27FC236}">
                <a16:creationId xmlns:a16="http://schemas.microsoft.com/office/drawing/2014/main" id="{56937FBC-7CB9-470A-98FC-521D19F6A87F}"/>
              </a:ext>
            </a:extLst>
          </p:cNvPr>
          <p:cNvGraphicFramePr/>
          <p:nvPr/>
        </p:nvGraphicFramePr>
        <p:xfrm>
          <a:off x="1188720" y="2834649"/>
          <a:ext cx="22768560" cy="10649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re de la page…">
            <a:extLst>
              <a:ext uri="{FF2B5EF4-FFF2-40B4-BE49-F238E27FC236}">
                <a16:creationId xmlns:a16="http://schemas.microsoft.com/office/drawing/2014/main" id="{3564761C-25FB-453B-924F-78AD4CDD2DC3}"/>
              </a:ext>
            </a:extLst>
          </p:cNvPr>
          <p:cNvSpPr txBox="1">
            <a:spLocks/>
          </p:cNvSpPr>
          <p:nvPr/>
        </p:nvSpPr>
        <p:spPr>
          <a:xfrm>
            <a:off x="1517904" y="687400"/>
            <a:ext cx="22293072" cy="18192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Autofit/>
          </a:bodyPr>
          <a:lstStyle/>
          <a:p>
            <a:pPr algn="l" hangingPunct="1">
              <a:lnSpc>
                <a:spcPct val="80000"/>
              </a:lnSpc>
              <a:defRPr sz="6000" spc="300">
                <a:solidFill>
                  <a:srgbClr val="FFFFFF"/>
                </a:solidFill>
                <a:latin typeface="+mn-lt"/>
                <a:ea typeface="+mn-ea"/>
                <a:cs typeface="+mn-cs"/>
                <a:sym typeface="Calibri"/>
              </a:defRPr>
            </a:pPr>
            <a:r>
              <a:rPr lang="fr-FR" sz="6000" b="1" spc="300" dirty="0">
                <a:solidFill>
                  <a:srgbClr val="FFFFFF"/>
                </a:solidFill>
                <a:latin typeface="+mn-lt"/>
                <a:ea typeface="+mn-ea"/>
                <a:cs typeface="+mn-cs"/>
                <a:sym typeface="Calibri"/>
              </a:rPr>
              <a:t>GT du CFMS : les points forts des Recommandations</a:t>
            </a:r>
          </a:p>
        </p:txBody>
      </p:sp>
      <p:pic>
        <p:nvPicPr>
          <p:cNvPr id="9" name="Image 3" descr="image004">
            <a:extLst>
              <a:ext uri="{FF2B5EF4-FFF2-40B4-BE49-F238E27FC236}">
                <a16:creationId xmlns:a16="http://schemas.microsoft.com/office/drawing/2014/main" id="{92105886-4A39-45B0-8B4F-43804127F3E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6472" y="12581096"/>
            <a:ext cx="25828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427952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 calibri gras corps 40pts">
            <a:extLst>
              <a:ext uri="{FF2B5EF4-FFF2-40B4-BE49-F238E27FC236}">
                <a16:creationId xmlns:a16="http://schemas.microsoft.com/office/drawing/2014/main" id="{DCD723B0-A37B-41F5-A703-F41753A3F122}"/>
              </a:ext>
            </a:extLst>
          </p:cNvPr>
          <p:cNvSpPr txBox="1"/>
          <p:nvPr/>
        </p:nvSpPr>
        <p:spPr>
          <a:xfrm>
            <a:off x="3084393" y="3678450"/>
            <a:ext cx="18339311" cy="12311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lnSpc>
                <a:spcPts val="4400"/>
              </a:lnSpc>
              <a:defRPr sz="4000" b="1">
                <a:solidFill>
                  <a:srgbClr val="000000"/>
                </a:solidFill>
                <a:latin typeface="+mn-lt"/>
                <a:ea typeface="+mn-ea"/>
                <a:cs typeface="+mn-cs"/>
                <a:sym typeface="Calibri"/>
              </a:defRPr>
            </a:lvl1pPr>
          </a:lstStyle>
          <a:p>
            <a:r>
              <a:rPr lang="fr-FR" dirty="0"/>
              <a:t>Chapitre 2 – Domaine et limites d’utilisation de la technique des voiles par passes (démarche de conception)</a:t>
            </a:r>
          </a:p>
        </p:txBody>
      </p:sp>
      <p:sp>
        <p:nvSpPr>
          <p:cNvPr id="8" name="Corps de texte standard…">
            <a:extLst>
              <a:ext uri="{FF2B5EF4-FFF2-40B4-BE49-F238E27FC236}">
                <a16:creationId xmlns:a16="http://schemas.microsoft.com/office/drawing/2014/main" id="{77115A85-3B48-4CA0-9FC9-FBE272ABC2A2}"/>
              </a:ext>
            </a:extLst>
          </p:cNvPr>
          <p:cNvSpPr txBox="1"/>
          <p:nvPr/>
        </p:nvSpPr>
        <p:spPr>
          <a:xfrm>
            <a:off x="3084395" y="5184614"/>
            <a:ext cx="9621967" cy="76974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gn="l">
              <a:lnSpc>
                <a:spcPts val="3500"/>
              </a:lnSpc>
              <a:buSzPct val="100000"/>
              <a:defRPr sz="2700">
                <a:solidFill>
                  <a:srgbClr val="000000"/>
                </a:solidFill>
                <a:latin typeface="+mn-lt"/>
                <a:ea typeface="+mn-ea"/>
                <a:cs typeface="+mn-cs"/>
                <a:sym typeface="Calibri"/>
              </a:defRPr>
            </a:pPr>
            <a:r>
              <a:rPr lang="fr-FR" sz="2700" b="1" dirty="0">
                <a:solidFill>
                  <a:srgbClr val="FF8600"/>
                </a:solidFill>
                <a:sym typeface="Calibri"/>
              </a:rPr>
              <a:t>Des investigations spécifiques pour caractériser les sols</a:t>
            </a:r>
          </a:p>
          <a:p>
            <a:pPr algn="l">
              <a:lnSpc>
                <a:spcPts val="3500"/>
              </a:lnSpc>
              <a:buSzPct val="100000"/>
              <a:defRPr sz="2700">
                <a:solidFill>
                  <a:srgbClr val="000000"/>
                </a:solidFill>
                <a:latin typeface="+mn-lt"/>
                <a:ea typeface="+mn-ea"/>
                <a:cs typeface="+mn-cs"/>
                <a:sym typeface="Calibri"/>
              </a:defRPr>
            </a:pPr>
            <a:endParaRPr lang="fr-FR" sz="2700" dirty="0">
              <a:solidFill>
                <a:srgbClr val="000000"/>
              </a:solidFill>
              <a:sym typeface="Calibri"/>
            </a:endParaRPr>
          </a:p>
          <a:p>
            <a:pPr marL="899956" indent="-899956" algn="just">
              <a:lnSpc>
                <a:spcPts val="3500"/>
              </a:lnSpc>
              <a:buSzPct val="100000"/>
              <a:buBlip>
                <a:blip r:embed="rId3"/>
              </a:buBlip>
              <a:defRPr sz="2700">
                <a:solidFill>
                  <a:srgbClr val="000000"/>
                </a:solidFill>
                <a:latin typeface="+mn-lt"/>
                <a:ea typeface="+mn-ea"/>
                <a:cs typeface="+mn-cs"/>
                <a:sym typeface="Calibri"/>
              </a:defRPr>
            </a:pPr>
            <a:r>
              <a:rPr lang="fr-FR" sz="2700" dirty="0">
                <a:solidFill>
                  <a:srgbClr val="000000"/>
                </a:solidFill>
                <a:sym typeface="Calibri"/>
              </a:rPr>
              <a:t>Introduction de paramètres non normalisés notés </a:t>
            </a:r>
            <a:r>
              <a:rPr lang="fr-FR" sz="2700" b="1" dirty="0" err="1">
                <a:solidFill>
                  <a:srgbClr val="001871"/>
                </a:solidFill>
                <a:sym typeface="Calibri"/>
              </a:rPr>
              <a:t>C</a:t>
            </a:r>
            <a:r>
              <a:rPr lang="fr-FR" sz="2700" b="1" baseline="-25000" dirty="0" err="1">
                <a:solidFill>
                  <a:srgbClr val="001871"/>
                </a:solidFill>
                <a:sym typeface="Calibri"/>
              </a:rPr>
              <a:t>trav</a:t>
            </a:r>
            <a:r>
              <a:rPr lang="fr-FR" sz="2700" dirty="0">
                <a:sym typeface="Calibri"/>
              </a:rPr>
              <a:t> et </a:t>
            </a:r>
            <a:r>
              <a:rPr lang="fr-FR" sz="2700" b="1" dirty="0" err="1">
                <a:solidFill>
                  <a:srgbClr val="001871"/>
                </a:solidFill>
                <a:sym typeface="Calibri"/>
              </a:rPr>
              <a:t>φ</a:t>
            </a:r>
            <a:r>
              <a:rPr lang="fr-FR" sz="2700" b="1" baseline="-25000" dirty="0" err="1">
                <a:solidFill>
                  <a:srgbClr val="001871"/>
                </a:solidFill>
                <a:sym typeface="Calibri"/>
              </a:rPr>
              <a:t>trav</a:t>
            </a:r>
            <a:r>
              <a:rPr lang="fr-FR" sz="2700" dirty="0">
                <a:sym typeface="Calibri"/>
              </a:rPr>
              <a:t> déduits </a:t>
            </a:r>
            <a:r>
              <a:rPr lang="fr-FR" sz="2700" dirty="0">
                <a:solidFill>
                  <a:srgbClr val="000000"/>
                </a:solidFill>
                <a:sym typeface="Calibri"/>
              </a:rPr>
              <a:t>d’essais de laboratoire et/ou d’essai de tenue des terrains </a:t>
            </a:r>
          </a:p>
          <a:p>
            <a:pPr algn="just">
              <a:lnSpc>
                <a:spcPts val="3500"/>
              </a:lnSpc>
              <a:buSzPct val="100000"/>
              <a:defRPr sz="2700">
                <a:solidFill>
                  <a:srgbClr val="000000"/>
                </a:solidFill>
                <a:latin typeface="+mn-lt"/>
                <a:ea typeface="+mn-ea"/>
                <a:cs typeface="+mn-cs"/>
                <a:sym typeface="Calibri"/>
              </a:defRPr>
            </a:pPr>
            <a:endParaRPr lang="fr-FR" sz="2700" dirty="0">
              <a:solidFill>
                <a:srgbClr val="000000"/>
              </a:solidFill>
              <a:sym typeface="Calibri"/>
            </a:endParaRPr>
          </a:p>
          <a:p>
            <a:pPr marL="899956" indent="-899956" algn="just">
              <a:lnSpc>
                <a:spcPts val="3500"/>
              </a:lnSpc>
              <a:buSzPct val="100000"/>
              <a:buBlip>
                <a:blip r:embed="rId3"/>
              </a:buBlip>
              <a:defRPr sz="2700">
                <a:solidFill>
                  <a:srgbClr val="000000"/>
                </a:solidFill>
                <a:latin typeface="+mn-lt"/>
                <a:ea typeface="+mn-ea"/>
                <a:cs typeface="+mn-cs"/>
                <a:sym typeface="Calibri"/>
              </a:defRPr>
            </a:pPr>
            <a:r>
              <a:rPr lang="fr-FR" sz="2700" dirty="0">
                <a:solidFill>
                  <a:srgbClr val="000000"/>
                </a:solidFill>
                <a:sym typeface="Calibri"/>
              </a:rPr>
              <a:t>La réalisation d’</a:t>
            </a:r>
            <a:r>
              <a:rPr lang="fr-FR" sz="2700" b="1" dirty="0">
                <a:solidFill>
                  <a:srgbClr val="001871"/>
                </a:solidFill>
                <a:sym typeface="Calibri"/>
              </a:rPr>
              <a:t>essais de tenue des terrains </a:t>
            </a:r>
            <a:r>
              <a:rPr lang="fr-FR" sz="2700" dirty="0">
                <a:solidFill>
                  <a:srgbClr val="000000"/>
                </a:solidFill>
                <a:sym typeface="Calibri"/>
              </a:rPr>
              <a:t>destinés à</a:t>
            </a:r>
          </a:p>
          <a:p>
            <a:pPr marL="899956" indent="-899956" algn="just">
              <a:lnSpc>
                <a:spcPts val="3500"/>
              </a:lnSpc>
              <a:buSzPct val="100000"/>
              <a:buBlip>
                <a:blip r:embed="rId3"/>
              </a:buBlip>
              <a:defRPr sz="2700">
                <a:solidFill>
                  <a:srgbClr val="000000"/>
                </a:solidFill>
                <a:latin typeface="+mn-lt"/>
                <a:ea typeface="+mn-ea"/>
                <a:cs typeface="+mn-cs"/>
                <a:sym typeface="Calibri"/>
              </a:defRPr>
            </a:pPr>
            <a:endParaRPr lang="fr-FR" sz="2700" dirty="0">
              <a:solidFill>
                <a:srgbClr val="000000"/>
              </a:solidFill>
              <a:sym typeface="Calibri"/>
            </a:endParaRPr>
          </a:p>
          <a:p>
            <a:pPr marL="899956" indent="-899956" algn="just">
              <a:lnSpc>
                <a:spcPts val="3500"/>
              </a:lnSpc>
              <a:buSzPct val="100000"/>
              <a:buBlip>
                <a:blip r:embed="rId3"/>
              </a:buBlip>
              <a:defRPr sz="2700">
                <a:solidFill>
                  <a:srgbClr val="000000"/>
                </a:solidFill>
                <a:latin typeface="+mn-lt"/>
                <a:ea typeface="+mn-ea"/>
                <a:cs typeface="+mn-cs"/>
                <a:sym typeface="Calibri"/>
              </a:defRPr>
            </a:pPr>
            <a:endParaRPr lang="fr-FR" sz="2700" dirty="0">
              <a:solidFill>
                <a:srgbClr val="000000"/>
              </a:solidFill>
              <a:sym typeface="Calibri"/>
            </a:endParaRPr>
          </a:p>
          <a:p>
            <a:pPr marL="899956" indent="-899956" algn="just">
              <a:lnSpc>
                <a:spcPts val="3500"/>
              </a:lnSpc>
              <a:buSzPct val="100000"/>
              <a:buBlip>
                <a:blip r:embed="rId3"/>
              </a:buBlip>
              <a:defRPr sz="2700">
                <a:solidFill>
                  <a:srgbClr val="000000"/>
                </a:solidFill>
                <a:latin typeface="+mn-lt"/>
                <a:ea typeface="+mn-ea"/>
                <a:cs typeface="+mn-cs"/>
                <a:sym typeface="Calibri"/>
              </a:defRPr>
            </a:pPr>
            <a:endParaRPr lang="fr-FR" sz="2700" dirty="0">
              <a:solidFill>
                <a:srgbClr val="000000"/>
              </a:solidFill>
              <a:sym typeface="Calibri"/>
            </a:endParaRPr>
          </a:p>
          <a:p>
            <a:pPr marL="899956" indent="-899956" algn="just">
              <a:lnSpc>
                <a:spcPts val="3500"/>
              </a:lnSpc>
              <a:buSzPct val="100000"/>
              <a:buBlip>
                <a:blip r:embed="rId3"/>
              </a:buBlip>
              <a:defRPr sz="2700">
                <a:solidFill>
                  <a:srgbClr val="000000"/>
                </a:solidFill>
                <a:latin typeface="+mn-lt"/>
                <a:ea typeface="+mn-ea"/>
                <a:cs typeface="+mn-cs"/>
                <a:sym typeface="Calibri"/>
              </a:defRPr>
            </a:pPr>
            <a:endParaRPr lang="fr-FR" sz="2700" dirty="0">
              <a:solidFill>
                <a:srgbClr val="000000"/>
              </a:solidFill>
              <a:sym typeface="Calibri"/>
            </a:endParaRPr>
          </a:p>
          <a:p>
            <a:pPr marL="899956" indent="-899956" algn="just">
              <a:lnSpc>
                <a:spcPts val="3500"/>
              </a:lnSpc>
              <a:buSzPct val="100000"/>
              <a:buBlip>
                <a:blip r:embed="rId3"/>
              </a:buBlip>
              <a:defRPr sz="2700">
                <a:solidFill>
                  <a:srgbClr val="000000"/>
                </a:solidFill>
                <a:latin typeface="+mn-lt"/>
                <a:ea typeface="+mn-ea"/>
                <a:cs typeface="+mn-cs"/>
                <a:sym typeface="Calibri"/>
              </a:defRPr>
            </a:pPr>
            <a:endParaRPr lang="fr-FR" sz="2700" dirty="0">
              <a:solidFill>
                <a:srgbClr val="000000"/>
              </a:solidFill>
              <a:sym typeface="Calibri"/>
            </a:endParaRPr>
          </a:p>
          <a:p>
            <a:pPr marL="899956" indent="-899956" algn="just">
              <a:lnSpc>
                <a:spcPts val="3500"/>
              </a:lnSpc>
              <a:buSzPct val="100000"/>
              <a:buBlip>
                <a:blip r:embed="rId3"/>
              </a:buBlip>
              <a:defRPr sz="2700">
                <a:solidFill>
                  <a:srgbClr val="000000"/>
                </a:solidFill>
                <a:latin typeface="+mn-lt"/>
                <a:ea typeface="+mn-ea"/>
                <a:cs typeface="+mn-cs"/>
                <a:sym typeface="Calibri"/>
              </a:defRPr>
            </a:pPr>
            <a:endParaRPr lang="fr-FR" sz="2700" dirty="0">
              <a:solidFill>
                <a:srgbClr val="000000"/>
              </a:solidFill>
              <a:sym typeface="Calibri"/>
            </a:endParaRPr>
          </a:p>
          <a:p>
            <a:pPr marL="899956" indent="-899956" algn="just">
              <a:lnSpc>
                <a:spcPts val="3500"/>
              </a:lnSpc>
              <a:buSzPct val="100000"/>
              <a:buBlip>
                <a:blip r:embed="rId3"/>
              </a:buBlip>
              <a:defRPr sz="2700">
                <a:solidFill>
                  <a:srgbClr val="000000"/>
                </a:solidFill>
                <a:latin typeface="+mn-lt"/>
                <a:ea typeface="+mn-ea"/>
                <a:cs typeface="+mn-cs"/>
                <a:sym typeface="Calibri"/>
              </a:defRPr>
            </a:pPr>
            <a:endParaRPr lang="fr-FR" sz="2700" dirty="0">
              <a:solidFill>
                <a:srgbClr val="000000"/>
              </a:solidFill>
              <a:sym typeface="Calibri"/>
            </a:endParaRPr>
          </a:p>
          <a:p>
            <a:pPr algn="just">
              <a:lnSpc>
                <a:spcPts val="3500"/>
              </a:lnSpc>
              <a:buSzPct val="100000"/>
              <a:defRPr sz="2700">
                <a:solidFill>
                  <a:srgbClr val="000000"/>
                </a:solidFill>
                <a:latin typeface="+mn-lt"/>
                <a:ea typeface="+mn-ea"/>
                <a:cs typeface="+mn-cs"/>
                <a:sym typeface="Calibri"/>
              </a:defRPr>
            </a:pPr>
            <a:endParaRPr lang="fr-FR" sz="2700" dirty="0">
              <a:solidFill>
                <a:srgbClr val="000000"/>
              </a:solidFill>
              <a:sym typeface="Calibri"/>
            </a:endParaRPr>
          </a:p>
          <a:p>
            <a:pPr algn="l">
              <a:lnSpc>
                <a:spcPts val="3500"/>
              </a:lnSpc>
              <a:buSzPct val="100000"/>
              <a:defRPr sz="2700">
                <a:solidFill>
                  <a:srgbClr val="000000"/>
                </a:solidFill>
                <a:latin typeface="+mn-lt"/>
                <a:ea typeface="+mn-ea"/>
                <a:cs typeface="+mn-cs"/>
                <a:sym typeface="Calibri"/>
              </a:defRPr>
            </a:pPr>
            <a:endParaRPr lang="fr-FR" sz="2700" dirty="0">
              <a:solidFill>
                <a:srgbClr val="000000"/>
              </a:solidFill>
              <a:sym typeface="Calibri"/>
            </a:endParaRPr>
          </a:p>
        </p:txBody>
      </p:sp>
      <p:sp>
        <p:nvSpPr>
          <p:cNvPr id="5" name="Corps de texte standard…">
            <a:extLst>
              <a:ext uri="{FF2B5EF4-FFF2-40B4-BE49-F238E27FC236}">
                <a16:creationId xmlns:a16="http://schemas.microsoft.com/office/drawing/2014/main" id="{AFB90E92-9A60-47CF-9129-318963C39BDE}"/>
              </a:ext>
            </a:extLst>
          </p:cNvPr>
          <p:cNvSpPr txBox="1"/>
          <p:nvPr/>
        </p:nvSpPr>
        <p:spPr>
          <a:xfrm>
            <a:off x="4756069" y="8743362"/>
            <a:ext cx="8252043" cy="3657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marL="899956" indent="-899956" algn="just">
              <a:lnSpc>
                <a:spcPts val="3500"/>
              </a:lnSpc>
              <a:buSzPct val="100000"/>
              <a:buFont typeface="Wingdings" panose="05000000000000000000" pitchFamily="2" charset="2"/>
              <a:buChar char="Ø"/>
              <a:defRPr sz="2700">
                <a:solidFill>
                  <a:srgbClr val="000000"/>
                </a:solidFill>
                <a:latin typeface="+mn-lt"/>
                <a:ea typeface="+mn-ea"/>
                <a:cs typeface="+mn-cs"/>
                <a:sym typeface="Calibri"/>
              </a:defRPr>
            </a:pPr>
            <a:r>
              <a:rPr lang="fr-FR" dirty="0">
                <a:solidFill>
                  <a:srgbClr val="000000"/>
                </a:solidFill>
                <a:sym typeface="Calibri"/>
              </a:rPr>
              <a:t>Apprécier la tenue à court terme d’un front de taille</a:t>
            </a:r>
          </a:p>
          <a:p>
            <a:pPr marL="899956" indent="-899956" algn="just">
              <a:lnSpc>
                <a:spcPts val="3500"/>
              </a:lnSpc>
              <a:buSzPct val="100000"/>
              <a:buFont typeface="Wingdings" panose="05000000000000000000" pitchFamily="2" charset="2"/>
              <a:buChar char="Ø"/>
              <a:defRPr sz="2700">
                <a:solidFill>
                  <a:srgbClr val="000000"/>
                </a:solidFill>
                <a:latin typeface="+mn-lt"/>
                <a:ea typeface="+mn-ea"/>
                <a:cs typeface="+mn-cs"/>
                <a:sym typeface="Calibri"/>
              </a:defRPr>
            </a:pPr>
            <a:r>
              <a:rPr lang="fr-FR" dirty="0">
                <a:solidFill>
                  <a:srgbClr val="000000"/>
                </a:solidFill>
                <a:sym typeface="Calibri"/>
              </a:rPr>
              <a:t>Définir les dimensions des passes de largeur B(m) et de hauteur H(m) pour l’ensemble des ceintures</a:t>
            </a:r>
          </a:p>
          <a:p>
            <a:pPr marL="899956" indent="-899956" algn="just">
              <a:lnSpc>
                <a:spcPts val="3500"/>
              </a:lnSpc>
              <a:buSzPct val="100000"/>
              <a:buFont typeface="Wingdings" panose="05000000000000000000" pitchFamily="2" charset="2"/>
              <a:buChar char="Ø"/>
              <a:defRPr sz="2700">
                <a:solidFill>
                  <a:srgbClr val="000000"/>
                </a:solidFill>
                <a:latin typeface="+mn-lt"/>
                <a:ea typeface="+mn-ea"/>
                <a:cs typeface="+mn-cs"/>
                <a:sym typeface="Calibri"/>
              </a:defRPr>
            </a:pPr>
            <a:r>
              <a:rPr lang="fr-FR" dirty="0">
                <a:solidFill>
                  <a:srgbClr val="000000"/>
                </a:solidFill>
                <a:sym typeface="Calibri"/>
              </a:rPr>
              <a:t>Définir les paramètres de cisaillement « travaux »</a:t>
            </a:r>
          </a:p>
          <a:p>
            <a:pPr algn="l">
              <a:lnSpc>
                <a:spcPts val="3500"/>
              </a:lnSpc>
              <a:buSzPct val="100000"/>
              <a:defRPr sz="2700">
                <a:solidFill>
                  <a:srgbClr val="000000"/>
                </a:solidFill>
                <a:latin typeface="+mn-lt"/>
                <a:ea typeface="+mn-ea"/>
                <a:cs typeface="+mn-cs"/>
                <a:sym typeface="Calibri"/>
              </a:defRPr>
            </a:pPr>
            <a:endParaRPr lang="fr-FR" sz="2700" dirty="0">
              <a:solidFill>
                <a:srgbClr val="000000"/>
              </a:solidFill>
              <a:sym typeface="Calibri"/>
            </a:endParaRPr>
          </a:p>
        </p:txBody>
      </p:sp>
      <p:pic>
        <p:nvPicPr>
          <p:cNvPr id="17" name="Picture 2" descr="Y:\CommunGAIDF\AFFAIRES GAIDF\DOSSIERS\Dossiers 15\de 15800 à 15899\15873_VERSAILLES\15873-3_G4\CR de visite\Visite du 26.01.17\IMGP0009.JPG">
            <a:extLst>
              <a:ext uri="{FF2B5EF4-FFF2-40B4-BE49-F238E27FC236}">
                <a16:creationId xmlns:a16="http://schemas.microsoft.com/office/drawing/2014/main" id="{1B86C39C-AEB1-44A4-BE36-CEB7AD5EED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04881" y="7990115"/>
            <a:ext cx="6056987" cy="4542740"/>
          </a:xfrm>
          <a:prstGeom prst="rect">
            <a:avLst/>
          </a:prstGeom>
          <a:noFill/>
          <a:extLst>
            <a:ext uri="{909E8E84-426E-40DD-AFC4-6F175D3DCCD1}">
              <a14:hiddenFill xmlns:a14="http://schemas.microsoft.com/office/drawing/2010/main">
                <a:solidFill>
                  <a:srgbClr val="FFFFFF"/>
                </a:solidFill>
              </a14:hiddenFill>
            </a:ext>
          </a:extLst>
        </p:spPr>
      </p:pic>
      <p:sp>
        <p:nvSpPr>
          <p:cNvPr id="16" name="Titre de la page…">
            <a:extLst>
              <a:ext uri="{FF2B5EF4-FFF2-40B4-BE49-F238E27FC236}">
                <a16:creationId xmlns:a16="http://schemas.microsoft.com/office/drawing/2014/main" id="{734E3A91-6692-49BC-9E80-8CBB7FAD8060}"/>
              </a:ext>
            </a:extLst>
          </p:cNvPr>
          <p:cNvSpPr txBox="1">
            <a:spLocks/>
          </p:cNvSpPr>
          <p:nvPr/>
        </p:nvSpPr>
        <p:spPr>
          <a:xfrm>
            <a:off x="1517904" y="687400"/>
            <a:ext cx="22293072" cy="18192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Autofit/>
          </a:bodyPr>
          <a:lstStyle/>
          <a:p>
            <a:pPr algn="l" hangingPunct="1">
              <a:lnSpc>
                <a:spcPct val="80000"/>
              </a:lnSpc>
              <a:defRPr sz="6000" spc="300">
                <a:solidFill>
                  <a:srgbClr val="FFFFFF"/>
                </a:solidFill>
                <a:latin typeface="+mn-lt"/>
                <a:ea typeface="+mn-ea"/>
                <a:cs typeface="+mn-cs"/>
                <a:sym typeface="Calibri"/>
              </a:defRPr>
            </a:pPr>
            <a:r>
              <a:rPr lang="fr-FR" sz="6000" b="1" spc="300" dirty="0">
                <a:solidFill>
                  <a:srgbClr val="FFFFFF"/>
                </a:solidFill>
                <a:latin typeface="+mn-lt"/>
                <a:ea typeface="+mn-ea"/>
                <a:cs typeface="+mn-cs"/>
                <a:sym typeface="Calibri"/>
              </a:rPr>
              <a:t>GT du CFMS : les points forts des Recommandations</a:t>
            </a:r>
          </a:p>
        </p:txBody>
      </p:sp>
      <p:pic>
        <p:nvPicPr>
          <p:cNvPr id="4" name="Image 3">
            <a:extLst>
              <a:ext uri="{FF2B5EF4-FFF2-40B4-BE49-F238E27FC236}">
                <a16:creationId xmlns:a16="http://schemas.microsoft.com/office/drawing/2014/main" id="{DF24C422-8545-48ED-84E1-B8D0036DE5AC}"/>
              </a:ext>
            </a:extLst>
          </p:cNvPr>
          <p:cNvPicPr>
            <a:picLocks noChangeAspect="1"/>
          </p:cNvPicPr>
          <p:nvPr/>
        </p:nvPicPr>
        <p:blipFill>
          <a:blip r:embed="rId5"/>
          <a:stretch>
            <a:fillRect/>
          </a:stretch>
        </p:blipFill>
        <p:spPr>
          <a:xfrm>
            <a:off x="12706362" y="4424465"/>
            <a:ext cx="11369090" cy="3480593"/>
          </a:xfrm>
          <a:prstGeom prst="rect">
            <a:avLst/>
          </a:prstGeom>
        </p:spPr>
      </p:pic>
      <p:pic>
        <p:nvPicPr>
          <p:cNvPr id="9" name="Image 3" descr="image004">
            <a:extLst>
              <a:ext uri="{FF2B5EF4-FFF2-40B4-BE49-F238E27FC236}">
                <a16:creationId xmlns:a16="http://schemas.microsoft.com/office/drawing/2014/main" id="{8881909C-C514-433C-A9F7-1F9502B8AE6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6472" y="12581096"/>
            <a:ext cx="25828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904872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 calibri gras corps 40pts">
            <a:extLst>
              <a:ext uri="{FF2B5EF4-FFF2-40B4-BE49-F238E27FC236}">
                <a16:creationId xmlns:a16="http://schemas.microsoft.com/office/drawing/2014/main" id="{DCD723B0-A37B-41F5-A703-F41753A3F122}"/>
              </a:ext>
            </a:extLst>
          </p:cNvPr>
          <p:cNvSpPr txBox="1"/>
          <p:nvPr/>
        </p:nvSpPr>
        <p:spPr>
          <a:xfrm>
            <a:off x="3084393" y="3678450"/>
            <a:ext cx="18339311" cy="12311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lnSpc>
                <a:spcPts val="4400"/>
              </a:lnSpc>
              <a:defRPr sz="4000" b="1">
                <a:solidFill>
                  <a:srgbClr val="000000"/>
                </a:solidFill>
                <a:latin typeface="+mn-lt"/>
                <a:ea typeface="+mn-ea"/>
                <a:cs typeface="+mn-cs"/>
                <a:sym typeface="Calibri"/>
              </a:defRPr>
            </a:lvl1pPr>
          </a:lstStyle>
          <a:p>
            <a:r>
              <a:rPr lang="fr-FR" dirty="0"/>
              <a:t>Chapitre 2 – Domaine et limites d’utilisation de la technique des voiles par passes (démarche de conception)</a:t>
            </a:r>
          </a:p>
        </p:txBody>
      </p:sp>
      <p:sp>
        <p:nvSpPr>
          <p:cNvPr id="8" name="Corps de texte standard…">
            <a:extLst>
              <a:ext uri="{FF2B5EF4-FFF2-40B4-BE49-F238E27FC236}">
                <a16:creationId xmlns:a16="http://schemas.microsoft.com/office/drawing/2014/main" id="{77115A85-3B48-4CA0-9FC9-FBE272ABC2A2}"/>
              </a:ext>
            </a:extLst>
          </p:cNvPr>
          <p:cNvSpPr txBox="1"/>
          <p:nvPr/>
        </p:nvSpPr>
        <p:spPr>
          <a:xfrm>
            <a:off x="3084395" y="5184614"/>
            <a:ext cx="10777909" cy="4555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gn="l">
              <a:lnSpc>
                <a:spcPts val="3500"/>
              </a:lnSpc>
              <a:buSzPct val="100000"/>
              <a:defRPr sz="2700">
                <a:solidFill>
                  <a:srgbClr val="000000"/>
                </a:solidFill>
                <a:latin typeface="+mn-lt"/>
                <a:ea typeface="+mn-ea"/>
                <a:cs typeface="+mn-cs"/>
                <a:sym typeface="Calibri"/>
              </a:defRPr>
            </a:pPr>
            <a:r>
              <a:rPr lang="fr-FR" sz="2700" b="1" dirty="0">
                <a:solidFill>
                  <a:srgbClr val="FF8600"/>
                </a:solidFill>
                <a:sym typeface="Calibri"/>
              </a:rPr>
              <a:t>Des investigations spécifiques pour caractériser les sols</a:t>
            </a:r>
          </a:p>
          <a:p>
            <a:pPr algn="l">
              <a:lnSpc>
                <a:spcPts val="3500"/>
              </a:lnSpc>
              <a:buSzPct val="100000"/>
              <a:defRPr sz="2700">
                <a:solidFill>
                  <a:srgbClr val="000000"/>
                </a:solidFill>
                <a:latin typeface="+mn-lt"/>
                <a:ea typeface="+mn-ea"/>
                <a:cs typeface="+mn-cs"/>
                <a:sym typeface="Calibri"/>
              </a:defRPr>
            </a:pPr>
            <a:endParaRPr lang="fr-FR" sz="2700" dirty="0">
              <a:solidFill>
                <a:srgbClr val="000000"/>
              </a:solidFill>
              <a:sym typeface="Calibri"/>
            </a:endParaRPr>
          </a:p>
          <a:p>
            <a:pPr marL="899956" indent="-899956" algn="just">
              <a:lnSpc>
                <a:spcPts val="3500"/>
              </a:lnSpc>
              <a:buSzPct val="100000"/>
              <a:buBlip>
                <a:blip r:embed="rId3"/>
              </a:buBlip>
              <a:defRPr sz="2700">
                <a:solidFill>
                  <a:srgbClr val="000000"/>
                </a:solidFill>
                <a:latin typeface="+mn-lt"/>
                <a:ea typeface="+mn-ea"/>
                <a:cs typeface="+mn-cs"/>
                <a:sym typeface="Calibri"/>
              </a:defRPr>
            </a:pPr>
            <a:r>
              <a:rPr lang="fr-FR" sz="2700" dirty="0">
                <a:solidFill>
                  <a:srgbClr val="000000"/>
                </a:solidFill>
                <a:sym typeface="Calibri"/>
              </a:rPr>
              <a:t>L’annexe 2-A précise comment obtenir </a:t>
            </a:r>
            <a:r>
              <a:rPr lang="fr-FR" sz="2700" b="1" dirty="0" err="1">
                <a:solidFill>
                  <a:srgbClr val="001871"/>
                </a:solidFill>
                <a:sym typeface="Calibri"/>
              </a:rPr>
              <a:t>C</a:t>
            </a:r>
            <a:r>
              <a:rPr lang="fr-FR" sz="2700" b="1" baseline="-25000" dirty="0" err="1">
                <a:solidFill>
                  <a:srgbClr val="001871"/>
                </a:solidFill>
                <a:sym typeface="Calibri"/>
              </a:rPr>
              <a:t>trav</a:t>
            </a:r>
            <a:r>
              <a:rPr lang="fr-FR" sz="2700" dirty="0">
                <a:solidFill>
                  <a:srgbClr val="000000"/>
                </a:solidFill>
                <a:sym typeface="Calibri"/>
              </a:rPr>
              <a:t> et </a:t>
            </a:r>
            <a:r>
              <a:rPr lang="fr-FR" sz="2700" b="1" dirty="0" err="1">
                <a:solidFill>
                  <a:srgbClr val="001871"/>
                </a:solidFill>
                <a:sym typeface="Calibri"/>
              </a:rPr>
              <a:t>φ</a:t>
            </a:r>
            <a:r>
              <a:rPr lang="fr-FR" sz="2700" b="1" baseline="-25000" dirty="0" err="1">
                <a:solidFill>
                  <a:srgbClr val="001871"/>
                </a:solidFill>
                <a:sym typeface="Calibri"/>
              </a:rPr>
              <a:t>trav</a:t>
            </a:r>
            <a:r>
              <a:rPr lang="fr-FR" sz="2700" dirty="0">
                <a:solidFill>
                  <a:srgbClr val="000000"/>
                </a:solidFill>
                <a:sym typeface="Calibri"/>
              </a:rPr>
              <a:t>  à partir d’</a:t>
            </a:r>
            <a:r>
              <a:rPr lang="fr-FR" sz="2700" b="1" dirty="0">
                <a:solidFill>
                  <a:srgbClr val="001871"/>
                </a:solidFill>
                <a:sym typeface="Calibri"/>
              </a:rPr>
              <a:t>essais de tenue des terrains</a:t>
            </a:r>
            <a:r>
              <a:rPr lang="fr-FR" sz="2700" dirty="0">
                <a:solidFill>
                  <a:srgbClr val="000000"/>
                </a:solidFill>
                <a:sym typeface="Calibri"/>
              </a:rPr>
              <a:t>. </a:t>
            </a:r>
          </a:p>
          <a:p>
            <a:pPr marL="899956" indent="-899956" algn="just">
              <a:lnSpc>
                <a:spcPts val="3500"/>
              </a:lnSpc>
              <a:buSzPct val="100000"/>
              <a:buBlip>
                <a:blip r:embed="rId3"/>
              </a:buBlip>
              <a:defRPr sz="2700">
                <a:solidFill>
                  <a:srgbClr val="000000"/>
                </a:solidFill>
                <a:latin typeface="+mn-lt"/>
                <a:ea typeface="+mn-ea"/>
                <a:cs typeface="+mn-cs"/>
                <a:sym typeface="Calibri"/>
              </a:defRPr>
            </a:pPr>
            <a:endParaRPr lang="fr-FR" sz="2700" dirty="0">
              <a:solidFill>
                <a:srgbClr val="000000"/>
              </a:solidFill>
              <a:sym typeface="Calibri"/>
            </a:endParaRPr>
          </a:p>
          <a:p>
            <a:pPr marL="899956" indent="-899956" algn="just">
              <a:lnSpc>
                <a:spcPts val="3500"/>
              </a:lnSpc>
              <a:buSzPct val="100000"/>
              <a:buBlip>
                <a:blip r:embed="rId3"/>
              </a:buBlip>
              <a:defRPr sz="2700">
                <a:solidFill>
                  <a:srgbClr val="000000"/>
                </a:solidFill>
                <a:latin typeface="+mn-lt"/>
                <a:ea typeface="+mn-ea"/>
                <a:cs typeface="+mn-cs"/>
                <a:sym typeface="Calibri"/>
              </a:defRPr>
            </a:pPr>
            <a:r>
              <a:rPr lang="fr-FR" sz="2700" dirty="0">
                <a:solidFill>
                  <a:srgbClr val="000000"/>
                </a:solidFill>
                <a:sym typeface="Calibri"/>
              </a:rPr>
              <a:t>Pour une tranchée infinie</a:t>
            </a:r>
          </a:p>
          <a:p>
            <a:pPr marL="899956" indent="-899956" algn="just">
              <a:lnSpc>
                <a:spcPts val="3500"/>
              </a:lnSpc>
              <a:buSzPct val="100000"/>
              <a:buBlip>
                <a:blip r:embed="rId3"/>
              </a:buBlip>
              <a:defRPr sz="2700">
                <a:solidFill>
                  <a:srgbClr val="000000"/>
                </a:solidFill>
                <a:latin typeface="+mn-lt"/>
                <a:ea typeface="+mn-ea"/>
                <a:cs typeface="+mn-cs"/>
                <a:sym typeface="Calibri"/>
              </a:defRPr>
            </a:pPr>
            <a:endParaRPr lang="fr-FR" sz="2700" dirty="0">
              <a:solidFill>
                <a:srgbClr val="000000"/>
              </a:solidFill>
              <a:sym typeface="Calibri"/>
            </a:endParaRPr>
          </a:p>
          <a:p>
            <a:pPr marL="899956" indent="-899956" algn="just">
              <a:lnSpc>
                <a:spcPts val="3500"/>
              </a:lnSpc>
              <a:buSzPct val="100000"/>
              <a:buBlip>
                <a:blip r:embed="rId3"/>
              </a:buBlip>
              <a:defRPr sz="2700">
                <a:solidFill>
                  <a:srgbClr val="000000"/>
                </a:solidFill>
                <a:latin typeface="+mn-lt"/>
                <a:ea typeface="+mn-ea"/>
                <a:cs typeface="+mn-cs"/>
                <a:sym typeface="Calibri"/>
              </a:defRPr>
            </a:pPr>
            <a:r>
              <a:rPr lang="fr-FR" sz="3200" dirty="0">
                <a:solidFill>
                  <a:srgbClr val="000000"/>
                </a:solidFill>
                <a:sym typeface="Calibri"/>
              </a:rPr>
              <a:t>En considérant </a:t>
            </a:r>
            <a:r>
              <a:rPr lang="fr-FR" sz="3200" dirty="0">
                <a:solidFill>
                  <a:srgbClr val="000000"/>
                </a:solidFill>
                <a:sym typeface="Symbol" panose="05050102010706020507" pitchFamily="18" charset="2"/>
              </a:rPr>
              <a:t></a:t>
            </a:r>
            <a:r>
              <a:rPr lang="fr-FR" sz="3200" dirty="0">
                <a:solidFill>
                  <a:srgbClr val="000000"/>
                </a:solidFill>
                <a:sym typeface="Calibri"/>
              </a:rPr>
              <a:t>= </a:t>
            </a:r>
            <a:r>
              <a:rPr lang="fr-FR" sz="3200" dirty="0">
                <a:solidFill>
                  <a:srgbClr val="000000"/>
                </a:solidFill>
                <a:sym typeface="Symbol" panose="05050102010706020507" pitchFamily="18" charset="2"/>
              </a:rPr>
              <a:t></a:t>
            </a:r>
            <a:r>
              <a:rPr lang="fr-FR" sz="3200" baseline="-25000" dirty="0">
                <a:solidFill>
                  <a:srgbClr val="000000"/>
                </a:solidFill>
                <a:sym typeface="Symbol" panose="05050102010706020507" pitchFamily="18" charset="2"/>
              </a:rPr>
              <a:t>trav</a:t>
            </a:r>
            <a:r>
              <a:rPr lang="fr-FR" sz="3200" dirty="0">
                <a:solidFill>
                  <a:srgbClr val="000000"/>
                </a:solidFill>
                <a:sym typeface="Calibri"/>
              </a:rPr>
              <a:t>, il est possible de déduire c=</a:t>
            </a:r>
            <a:r>
              <a:rPr lang="fr-FR" sz="3200" dirty="0" err="1">
                <a:solidFill>
                  <a:srgbClr val="000000"/>
                </a:solidFill>
                <a:sym typeface="Calibri"/>
              </a:rPr>
              <a:t>c</a:t>
            </a:r>
            <a:r>
              <a:rPr lang="fr-FR" sz="3200" baseline="-25000" dirty="0" err="1">
                <a:solidFill>
                  <a:srgbClr val="000000"/>
                </a:solidFill>
                <a:sym typeface="Calibri"/>
              </a:rPr>
              <a:t>trav</a:t>
            </a:r>
            <a:r>
              <a:rPr lang="fr-FR" sz="3200" dirty="0">
                <a:solidFill>
                  <a:srgbClr val="000000"/>
                </a:solidFill>
                <a:sym typeface="Calibri"/>
              </a:rPr>
              <a:t>/</a:t>
            </a:r>
            <a:r>
              <a:rPr lang="fr-FR" sz="2700" dirty="0">
                <a:solidFill>
                  <a:srgbClr val="000000"/>
                </a:solidFill>
                <a:sym typeface="Calibri"/>
              </a:rPr>
              <a:t> </a:t>
            </a:r>
            <a:r>
              <a:rPr lang="fr-FR" sz="2700" dirty="0">
                <a:solidFill>
                  <a:srgbClr val="000000"/>
                </a:solidFill>
                <a:sym typeface="Symbol" panose="05050102010706020507" pitchFamily="18" charset="2"/>
              </a:rPr>
              <a:t></a:t>
            </a:r>
            <a:endParaRPr lang="fr-FR" sz="2700" dirty="0">
              <a:solidFill>
                <a:srgbClr val="000000"/>
              </a:solidFill>
              <a:sym typeface="Calibri"/>
            </a:endParaRPr>
          </a:p>
          <a:p>
            <a:pPr algn="l">
              <a:lnSpc>
                <a:spcPts val="3500"/>
              </a:lnSpc>
              <a:buSzPct val="100000"/>
              <a:defRPr sz="2700">
                <a:solidFill>
                  <a:srgbClr val="000000"/>
                </a:solidFill>
                <a:latin typeface="+mn-lt"/>
                <a:ea typeface="+mn-ea"/>
                <a:cs typeface="+mn-cs"/>
                <a:sym typeface="Calibri"/>
              </a:defRPr>
            </a:pPr>
            <a:endParaRPr lang="fr-FR" sz="2700" dirty="0">
              <a:solidFill>
                <a:srgbClr val="000000"/>
              </a:solidFill>
              <a:sym typeface="Calibri"/>
            </a:endParaRPr>
          </a:p>
        </p:txBody>
      </p:sp>
      <p:sp>
        <p:nvSpPr>
          <p:cNvPr id="16" name="Titre de la page…">
            <a:extLst>
              <a:ext uri="{FF2B5EF4-FFF2-40B4-BE49-F238E27FC236}">
                <a16:creationId xmlns:a16="http://schemas.microsoft.com/office/drawing/2014/main" id="{734E3A91-6692-49BC-9E80-8CBB7FAD8060}"/>
              </a:ext>
            </a:extLst>
          </p:cNvPr>
          <p:cNvSpPr txBox="1">
            <a:spLocks/>
          </p:cNvSpPr>
          <p:nvPr/>
        </p:nvSpPr>
        <p:spPr>
          <a:xfrm>
            <a:off x="1517904" y="687400"/>
            <a:ext cx="22293072" cy="18192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Autofit/>
          </a:bodyPr>
          <a:lstStyle/>
          <a:p>
            <a:pPr algn="l" hangingPunct="1">
              <a:lnSpc>
                <a:spcPct val="80000"/>
              </a:lnSpc>
              <a:defRPr sz="6000" spc="300">
                <a:solidFill>
                  <a:srgbClr val="FFFFFF"/>
                </a:solidFill>
                <a:latin typeface="+mn-lt"/>
                <a:ea typeface="+mn-ea"/>
                <a:cs typeface="+mn-cs"/>
                <a:sym typeface="Calibri"/>
              </a:defRPr>
            </a:pPr>
            <a:r>
              <a:rPr lang="fr-FR" sz="6000" b="1" spc="300" dirty="0">
                <a:solidFill>
                  <a:srgbClr val="FFFFFF"/>
                </a:solidFill>
                <a:latin typeface="+mn-lt"/>
                <a:ea typeface="+mn-ea"/>
                <a:cs typeface="+mn-cs"/>
                <a:sym typeface="Calibri"/>
              </a:rPr>
              <a:t>GT du CFMS : les points forts des Recommandations</a:t>
            </a:r>
          </a:p>
        </p:txBody>
      </p:sp>
      <p:pic>
        <p:nvPicPr>
          <p:cNvPr id="2" name="Image 1">
            <a:extLst>
              <a:ext uri="{FF2B5EF4-FFF2-40B4-BE49-F238E27FC236}">
                <a16:creationId xmlns:a16="http://schemas.microsoft.com/office/drawing/2014/main" id="{FF798FA0-87E7-42A5-AD6B-1E97BD093BD6}"/>
              </a:ext>
            </a:extLst>
          </p:cNvPr>
          <p:cNvPicPr>
            <a:picLocks noChangeAspect="1"/>
          </p:cNvPicPr>
          <p:nvPr/>
        </p:nvPicPr>
        <p:blipFill>
          <a:blip r:embed="rId4"/>
          <a:stretch>
            <a:fillRect/>
          </a:stretch>
        </p:blipFill>
        <p:spPr>
          <a:xfrm>
            <a:off x="14429257" y="4461490"/>
            <a:ext cx="8750335" cy="8157230"/>
          </a:xfrm>
          <a:prstGeom prst="rect">
            <a:avLst/>
          </a:prstGeom>
        </p:spPr>
      </p:pic>
      <p:pic>
        <p:nvPicPr>
          <p:cNvPr id="6" name="Image 5">
            <a:extLst>
              <a:ext uri="{FF2B5EF4-FFF2-40B4-BE49-F238E27FC236}">
                <a16:creationId xmlns:a16="http://schemas.microsoft.com/office/drawing/2014/main" id="{478A132C-E445-4885-9B50-C93A09CC1070}"/>
              </a:ext>
            </a:extLst>
          </p:cNvPr>
          <p:cNvPicPr>
            <a:picLocks noChangeAspect="1"/>
          </p:cNvPicPr>
          <p:nvPr/>
        </p:nvPicPr>
        <p:blipFill>
          <a:blip r:embed="rId5"/>
          <a:stretch>
            <a:fillRect/>
          </a:stretch>
        </p:blipFill>
        <p:spPr>
          <a:xfrm>
            <a:off x="6328033" y="9074678"/>
            <a:ext cx="6702639" cy="3953922"/>
          </a:xfrm>
          <a:prstGeom prst="rect">
            <a:avLst/>
          </a:prstGeom>
        </p:spPr>
      </p:pic>
      <p:pic>
        <p:nvPicPr>
          <p:cNvPr id="7" name="Image 6">
            <a:extLst>
              <a:ext uri="{FF2B5EF4-FFF2-40B4-BE49-F238E27FC236}">
                <a16:creationId xmlns:a16="http://schemas.microsoft.com/office/drawing/2014/main" id="{30CEF7FD-2BB4-40C2-97DB-08FB02E050A2}"/>
              </a:ext>
            </a:extLst>
          </p:cNvPr>
          <p:cNvPicPr>
            <a:picLocks noChangeAspect="1"/>
          </p:cNvPicPr>
          <p:nvPr/>
        </p:nvPicPr>
        <p:blipFill>
          <a:blip r:embed="rId6"/>
          <a:stretch>
            <a:fillRect/>
          </a:stretch>
        </p:blipFill>
        <p:spPr>
          <a:xfrm>
            <a:off x="8834140" y="7018514"/>
            <a:ext cx="4369796" cy="1219478"/>
          </a:xfrm>
          <a:prstGeom prst="rect">
            <a:avLst/>
          </a:prstGeom>
        </p:spPr>
      </p:pic>
      <p:pic>
        <p:nvPicPr>
          <p:cNvPr id="9" name="Image 3" descr="image004">
            <a:extLst>
              <a:ext uri="{FF2B5EF4-FFF2-40B4-BE49-F238E27FC236}">
                <a16:creationId xmlns:a16="http://schemas.microsoft.com/office/drawing/2014/main" id="{3CD9803F-9703-4D86-8DED-84038D5C3C2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6472" y="12581096"/>
            <a:ext cx="25828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039822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 calibri gras corps 40pts">
            <a:extLst>
              <a:ext uri="{FF2B5EF4-FFF2-40B4-BE49-F238E27FC236}">
                <a16:creationId xmlns:a16="http://schemas.microsoft.com/office/drawing/2014/main" id="{DCD723B0-A37B-41F5-A703-F41753A3F122}"/>
              </a:ext>
            </a:extLst>
          </p:cNvPr>
          <p:cNvSpPr txBox="1"/>
          <p:nvPr/>
        </p:nvSpPr>
        <p:spPr>
          <a:xfrm>
            <a:off x="3084393" y="3678450"/>
            <a:ext cx="18339311" cy="12311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lnSpc>
                <a:spcPts val="4400"/>
              </a:lnSpc>
              <a:defRPr sz="4000" b="1">
                <a:solidFill>
                  <a:srgbClr val="000000"/>
                </a:solidFill>
                <a:latin typeface="+mn-lt"/>
                <a:ea typeface="+mn-ea"/>
                <a:cs typeface="+mn-cs"/>
                <a:sym typeface="Calibri"/>
              </a:defRPr>
            </a:lvl1pPr>
          </a:lstStyle>
          <a:p>
            <a:r>
              <a:rPr lang="fr-FR" dirty="0"/>
              <a:t>Chapitre 2 – Domaine et limites d’utilisation de la technique des voiles par passes (démarche de conception)</a:t>
            </a:r>
          </a:p>
        </p:txBody>
      </p:sp>
      <p:sp>
        <p:nvSpPr>
          <p:cNvPr id="8" name="Corps de texte standard…">
            <a:extLst>
              <a:ext uri="{FF2B5EF4-FFF2-40B4-BE49-F238E27FC236}">
                <a16:creationId xmlns:a16="http://schemas.microsoft.com/office/drawing/2014/main" id="{77115A85-3B48-4CA0-9FC9-FBE272ABC2A2}"/>
              </a:ext>
            </a:extLst>
          </p:cNvPr>
          <p:cNvSpPr txBox="1"/>
          <p:nvPr/>
        </p:nvSpPr>
        <p:spPr>
          <a:xfrm>
            <a:off x="3084396" y="5184604"/>
            <a:ext cx="9793417" cy="14137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gn="l">
              <a:lnSpc>
                <a:spcPts val="3500"/>
              </a:lnSpc>
              <a:buSzPct val="100000"/>
              <a:defRPr sz="2700">
                <a:solidFill>
                  <a:srgbClr val="000000"/>
                </a:solidFill>
                <a:latin typeface="+mn-lt"/>
                <a:ea typeface="+mn-ea"/>
                <a:cs typeface="+mn-cs"/>
                <a:sym typeface="Calibri"/>
              </a:defRPr>
            </a:pPr>
            <a:r>
              <a:rPr lang="fr-FR" sz="2700" b="1" dirty="0">
                <a:solidFill>
                  <a:srgbClr val="FF8600"/>
                </a:solidFill>
                <a:sym typeface="Calibri"/>
              </a:rPr>
              <a:t>Des investigations spécifiques pour caractériser les avoisinants de la ZIG</a:t>
            </a:r>
          </a:p>
          <a:p>
            <a:pPr marL="899956" indent="-899956" algn="l">
              <a:lnSpc>
                <a:spcPts val="3500"/>
              </a:lnSpc>
              <a:buSzPct val="100000"/>
              <a:buBlip>
                <a:blip r:embed="rId3"/>
              </a:buBlip>
              <a:defRPr sz="2700">
                <a:solidFill>
                  <a:srgbClr val="000000"/>
                </a:solidFill>
                <a:latin typeface="+mn-lt"/>
                <a:ea typeface="+mn-ea"/>
                <a:cs typeface="+mn-cs"/>
                <a:sym typeface="Calibri"/>
              </a:defRPr>
            </a:pPr>
            <a:endParaRPr lang="fr-FR" sz="2700" dirty="0">
              <a:solidFill>
                <a:srgbClr val="000000"/>
              </a:solidFill>
              <a:sym typeface="Calibri"/>
            </a:endParaRPr>
          </a:p>
        </p:txBody>
      </p:sp>
      <p:graphicFrame>
        <p:nvGraphicFramePr>
          <p:cNvPr id="9" name="Diagramme 8">
            <a:extLst>
              <a:ext uri="{FF2B5EF4-FFF2-40B4-BE49-F238E27FC236}">
                <a16:creationId xmlns:a16="http://schemas.microsoft.com/office/drawing/2014/main" id="{D2EC1E87-37DA-48C8-8135-A914232A9732}"/>
              </a:ext>
            </a:extLst>
          </p:cNvPr>
          <p:cNvGraphicFramePr>
            <a:graphicFrameLocks noChangeAspect="1"/>
          </p:cNvGraphicFramePr>
          <p:nvPr/>
        </p:nvGraphicFramePr>
        <p:xfrm>
          <a:off x="13200791" y="4442479"/>
          <a:ext cx="10741868" cy="71612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Corps de texte standard…">
            <a:extLst>
              <a:ext uri="{FF2B5EF4-FFF2-40B4-BE49-F238E27FC236}">
                <a16:creationId xmlns:a16="http://schemas.microsoft.com/office/drawing/2014/main" id="{06E03254-271B-44E4-83E1-0E6686A80981}"/>
              </a:ext>
            </a:extLst>
          </p:cNvPr>
          <p:cNvSpPr txBox="1"/>
          <p:nvPr/>
        </p:nvSpPr>
        <p:spPr>
          <a:xfrm>
            <a:off x="2987042" y="7103123"/>
            <a:ext cx="9793417" cy="41067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gn="just">
              <a:lnSpc>
                <a:spcPts val="3500"/>
              </a:lnSpc>
              <a:buSzPct val="100000"/>
              <a:defRPr sz="2700">
                <a:solidFill>
                  <a:srgbClr val="000000"/>
                </a:solidFill>
                <a:latin typeface="+mn-lt"/>
                <a:ea typeface="+mn-ea"/>
                <a:cs typeface="+mn-cs"/>
                <a:sym typeface="Calibri"/>
              </a:defRPr>
            </a:pPr>
            <a:r>
              <a:rPr lang="fr-FR" sz="2700" dirty="0">
                <a:solidFill>
                  <a:srgbClr val="000000"/>
                </a:solidFill>
                <a:sym typeface="Calibri"/>
              </a:rPr>
              <a:t>Il est recommandé que le Maître d’ouvrage (ou son mandataire) missionne un </a:t>
            </a:r>
            <a:r>
              <a:rPr lang="fr-FR" sz="2700" b="1" dirty="0">
                <a:solidFill>
                  <a:srgbClr val="FF8600"/>
                </a:solidFill>
                <a:sym typeface="Calibri"/>
              </a:rPr>
              <a:t>bureau d’études spécialisé </a:t>
            </a:r>
            <a:r>
              <a:rPr lang="fr-FR" sz="2700" dirty="0">
                <a:solidFill>
                  <a:srgbClr val="000000"/>
                </a:solidFill>
                <a:sym typeface="Calibri"/>
              </a:rPr>
              <a:t>qui </a:t>
            </a:r>
            <a:r>
              <a:rPr lang="fr-FR" sz="2700" b="1" dirty="0">
                <a:solidFill>
                  <a:srgbClr val="001871"/>
                </a:solidFill>
                <a:sym typeface="Calibri"/>
              </a:rPr>
              <a:t>caractérisera les ouvrages de la ZIG</a:t>
            </a:r>
            <a:r>
              <a:rPr lang="fr-FR" sz="2700" dirty="0">
                <a:solidFill>
                  <a:srgbClr val="000000"/>
                </a:solidFill>
                <a:sym typeface="Calibri"/>
              </a:rPr>
              <a:t> et </a:t>
            </a:r>
            <a:r>
              <a:rPr lang="fr-FR" sz="2700" b="1" dirty="0">
                <a:solidFill>
                  <a:srgbClr val="001871"/>
                </a:solidFill>
                <a:sym typeface="Calibri"/>
              </a:rPr>
              <a:t>définira</a:t>
            </a:r>
            <a:r>
              <a:rPr lang="fr-FR" sz="2700" dirty="0">
                <a:solidFill>
                  <a:srgbClr val="000000"/>
                </a:solidFill>
                <a:sym typeface="Calibri"/>
              </a:rPr>
              <a:t> notamment les </a:t>
            </a:r>
            <a:r>
              <a:rPr lang="fr-FR" sz="2700" b="1" dirty="0">
                <a:solidFill>
                  <a:srgbClr val="001871"/>
                </a:solidFill>
                <a:sym typeface="Calibri"/>
              </a:rPr>
              <a:t>seuils admissibles de déformation </a:t>
            </a:r>
            <a:r>
              <a:rPr lang="fr-FR" sz="2700" dirty="0">
                <a:solidFill>
                  <a:srgbClr val="000000"/>
                </a:solidFill>
                <a:sym typeface="Calibri"/>
              </a:rPr>
              <a:t>(absolues et différentielles) qui préservent des désordres structuraux ou fonctionnels,</a:t>
            </a:r>
          </a:p>
          <a:p>
            <a:pPr algn="just">
              <a:lnSpc>
                <a:spcPts val="3500"/>
              </a:lnSpc>
              <a:buSzPct val="100000"/>
              <a:defRPr sz="2700">
                <a:solidFill>
                  <a:srgbClr val="000000"/>
                </a:solidFill>
                <a:latin typeface="+mn-lt"/>
                <a:ea typeface="+mn-ea"/>
                <a:cs typeface="+mn-cs"/>
                <a:sym typeface="Calibri"/>
              </a:defRPr>
            </a:pPr>
            <a:endParaRPr lang="fr-FR" sz="2700" dirty="0">
              <a:solidFill>
                <a:srgbClr val="000000"/>
              </a:solidFill>
              <a:sym typeface="Calibri"/>
            </a:endParaRPr>
          </a:p>
          <a:p>
            <a:pPr algn="just">
              <a:lnSpc>
                <a:spcPts val="3500"/>
              </a:lnSpc>
              <a:buSzPct val="100000"/>
              <a:defRPr sz="2700">
                <a:solidFill>
                  <a:srgbClr val="000000"/>
                </a:solidFill>
                <a:latin typeface="+mn-lt"/>
                <a:ea typeface="+mn-ea"/>
                <a:cs typeface="+mn-cs"/>
                <a:sym typeface="Calibri"/>
              </a:defRPr>
            </a:pPr>
            <a:r>
              <a:rPr lang="fr-FR" sz="2700" dirty="0">
                <a:solidFill>
                  <a:srgbClr val="000000"/>
                </a:solidFill>
                <a:sym typeface="Calibri"/>
              </a:rPr>
              <a:t>L’annexe 2-B traite de la </a:t>
            </a:r>
            <a:r>
              <a:rPr lang="fr-FR" sz="2700" b="1" dirty="0">
                <a:solidFill>
                  <a:srgbClr val="FF8600"/>
                </a:solidFill>
                <a:sym typeface="Calibri"/>
              </a:rPr>
              <a:t>sensibilité des avoisinants.</a:t>
            </a:r>
          </a:p>
          <a:p>
            <a:pPr marL="899956" indent="-899956" algn="l">
              <a:lnSpc>
                <a:spcPts val="3500"/>
              </a:lnSpc>
              <a:buSzPct val="100000"/>
              <a:buBlip>
                <a:blip r:embed="rId3"/>
              </a:buBlip>
              <a:defRPr sz="2700">
                <a:solidFill>
                  <a:srgbClr val="000000"/>
                </a:solidFill>
                <a:latin typeface="+mn-lt"/>
                <a:ea typeface="+mn-ea"/>
                <a:cs typeface="+mn-cs"/>
                <a:sym typeface="Calibri"/>
              </a:defRPr>
            </a:pPr>
            <a:endParaRPr lang="fr-FR" sz="2700" dirty="0">
              <a:solidFill>
                <a:srgbClr val="000000"/>
              </a:solidFill>
              <a:sym typeface="Calibri"/>
            </a:endParaRPr>
          </a:p>
        </p:txBody>
      </p:sp>
      <p:sp>
        <p:nvSpPr>
          <p:cNvPr id="7" name="Titre de la page…">
            <a:extLst>
              <a:ext uri="{FF2B5EF4-FFF2-40B4-BE49-F238E27FC236}">
                <a16:creationId xmlns:a16="http://schemas.microsoft.com/office/drawing/2014/main" id="{2B210F50-AAD8-4356-9DE1-EC58B02FE66D}"/>
              </a:ext>
            </a:extLst>
          </p:cNvPr>
          <p:cNvSpPr txBox="1">
            <a:spLocks/>
          </p:cNvSpPr>
          <p:nvPr/>
        </p:nvSpPr>
        <p:spPr>
          <a:xfrm>
            <a:off x="1517904" y="687400"/>
            <a:ext cx="22293072" cy="18192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Autofit/>
          </a:bodyPr>
          <a:lstStyle/>
          <a:p>
            <a:pPr algn="l" hangingPunct="1">
              <a:lnSpc>
                <a:spcPct val="80000"/>
              </a:lnSpc>
              <a:defRPr sz="6000" spc="300">
                <a:solidFill>
                  <a:srgbClr val="FFFFFF"/>
                </a:solidFill>
                <a:latin typeface="+mn-lt"/>
                <a:ea typeface="+mn-ea"/>
                <a:cs typeface="+mn-cs"/>
                <a:sym typeface="Calibri"/>
              </a:defRPr>
            </a:pPr>
            <a:r>
              <a:rPr lang="fr-FR" sz="6000" b="1" spc="300" dirty="0">
                <a:solidFill>
                  <a:srgbClr val="FFFFFF"/>
                </a:solidFill>
                <a:latin typeface="+mn-lt"/>
                <a:ea typeface="+mn-ea"/>
                <a:cs typeface="+mn-cs"/>
                <a:sym typeface="Calibri"/>
              </a:rPr>
              <a:t>GT du CFMS : les points forts des Recommandations</a:t>
            </a:r>
          </a:p>
        </p:txBody>
      </p:sp>
      <p:pic>
        <p:nvPicPr>
          <p:cNvPr id="11" name="Image 3" descr="image004">
            <a:extLst>
              <a:ext uri="{FF2B5EF4-FFF2-40B4-BE49-F238E27FC236}">
                <a16:creationId xmlns:a16="http://schemas.microsoft.com/office/drawing/2014/main" id="{EA9E087E-AAF7-4FD0-BA5D-A99CCD19694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6472" y="12581096"/>
            <a:ext cx="25828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981885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 calibri gras corps 40pts">
            <a:extLst>
              <a:ext uri="{FF2B5EF4-FFF2-40B4-BE49-F238E27FC236}">
                <a16:creationId xmlns:a16="http://schemas.microsoft.com/office/drawing/2014/main" id="{DCD723B0-A37B-41F5-A703-F41753A3F122}"/>
              </a:ext>
            </a:extLst>
          </p:cNvPr>
          <p:cNvSpPr txBox="1"/>
          <p:nvPr/>
        </p:nvSpPr>
        <p:spPr>
          <a:xfrm>
            <a:off x="3084393" y="3678450"/>
            <a:ext cx="18339311" cy="12311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lnSpc>
                <a:spcPts val="4400"/>
              </a:lnSpc>
              <a:defRPr sz="4000" b="1">
                <a:solidFill>
                  <a:srgbClr val="000000"/>
                </a:solidFill>
                <a:latin typeface="+mn-lt"/>
                <a:ea typeface="+mn-ea"/>
                <a:cs typeface="+mn-cs"/>
                <a:sym typeface="Calibri"/>
              </a:defRPr>
            </a:lvl1pPr>
          </a:lstStyle>
          <a:p>
            <a:r>
              <a:rPr lang="fr-FR" dirty="0"/>
              <a:t>Chapitre 2 – Domaine et limites d’utilisation de la technique des voiles par passes (démarche de conception)</a:t>
            </a:r>
          </a:p>
        </p:txBody>
      </p:sp>
      <p:sp>
        <p:nvSpPr>
          <p:cNvPr id="8" name="Corps de texte standard…">
            <a:extLst>
              <a:ext uri="{FF2B5EF4-FFF2-40B4-BE49-F238E27FC236}">
                <a16:creationId xmlns:a16="http://schemas.microsoft.com/office/drawing/2014/main" id="{77115A85-3B48-4CA0-9FC9-FBE272ABC2A2}"/>
              </a:ext>
            </a:extLst>
          </p:cNvPr>
          <p:cNvSpPr txBox="1"/>
          <p:nvPr/>
        </p:nvSpPr>
        <p:spPr>
          <a:xfrm>
            <a:off x="3084395" y="5184604"/>
            <a:ext cx="10517317" cy="8160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gn="l">
              <a:lnSpc>
                <a:spcPts val="3500"/>
              </a:lnSpc>
              <a:buSzPct val="100000"/>
              <a:defRPr sz="2700">
                <a:solidFill>
                  <a:srgbClr val="000000"/>
                </a:solidFill>
                <a:latin typeface="+mn-lt"/>
                <a:ea typeface="+mn-ea"/>
                <a:cs typeface="+mn-cs"/>
                <a:sym typeface="Calibri"/>
              </a:defRPr>
            </a:pPr>
            <a:r>
              <a:rPr lang="fr-FR" sz="2700" b="1" dirty="0">
                <a:solidFill>
                  <a:srgbClr val="FF8600"/>
                </a:solidFill>
                <a:sym typeface="Calibri"/>
              </a:rPr>
              <a:t>Une analyse des risques spécifiques permettant de conclure à la faisabilité ou non, </a:t>
            </a:r>
            <a:r>
              <a:rPr lang="fr-FR" sz="2700" b="1" u="sng" dirty="0">
                <a:solidFill>
                  <a:srgbClr val="FF8600"/>
                </a:solidFill>
                <a:sym typeface="Calibri"/>
              </a:rPr>
              <a:t>par tronçon</a:t>
            </a:r>
            <a:r>
              <a:rPr lang="fr-FR" sz="2700" b="1" dirty="0">
                <a:solidFill>
                  <a:srgbClr val="FF8600"/>
                </a:solidFill>
                <a:sym typeface="Calibri"/>
              </a:rPr>
              <a:t>, d’un VPP</a:t>
            </a:r>
          </a:p>
          <a:p>
            <a:pPr marL="899956" indent="-899956" algn="just">
              <a:lnSpc>
                <a:spcPts val="3500"/>
              </a:lnSpc>
              <a:buSzPct val="100000"/>
              <a:buBlip>
                <a:blip r:embed="rId3"/>
              </a:buBlip>
              <a:defRPr sz="2700">
                <a:solidFill>
                  <a:srgbClr val="000000"/>
                </a:solidFill>
                <a:latin typeface="+mn-lt"/>
                <a:ea typeface="+mn-ea"/>
                <a:cs typeface="+mn-cs"/>
                <a:sym typeface="Calibri"/>
              </a:defRPr>
            </a:pPr>
            <a:r>
              <a:rPr lang="fr-FR" sz="2700" b="1" dirty="0">
                <a:solidFill>
                  <a:srgbClr val="001871"/>
                </a:solidFill>
                <a:sym typeface="Calibri"/>
              </a:rPr>
              <a:t>Présence d’eau impactant le soutènement ou ses appuis</a:t>
            </a:r>
            <a:r>
              <a:rPr lang="fr-FR" sz="2700" dirty="0">
                <a:solidFill>
                  <a:srgbClr val="001871"/>
                </a:solidFill>
                <a:sym typeface="Calibri"/>
              </a:rPr>
              <a:t>: </a:t>
            </a:r>
            <a:r>
              <a:rPr lang="fr-FR" sz="2700" dirty="0">
                <a:solidFill>
                  <a:srgbClr val="000000"/>
                </a:solidFill>
                <a:sym typeface="Calibri"/>
              </a:rPr>
              <a:t>difficultés à rabattre en arrière de terrassement, développement  de surfaces de suintement, défaut de portance des semelles de buton et du voile, difficultés d’adhérence du béton projeté,..</a:t>
            </a:r>
          </a:p>
          <a:p>
            <a:pPr marL="899956" indent="-899956" algn="just">
              <a:lnSpc>
                <a:spcPts val="3500"/>
              </a:lnSpc>
              <a:buSzPct val="100000"/>
              <a:buBlip>
                <a:blip r:embed="rId3"/>
              </a:buBlip>
              <a:defRPr sz="2700">
                <a:solidFill>
                  <a:srgbClr val="000000"/>
                </a:solidFill>
                <a:latin typeface="+mn-lt"/>
                <a:ea typeface="+mn-ea"/>
                <a:cs typeface="+mn-cs"/>
                <a:sym typeface="Calibri"/>
              </a:defRPr>
            </a:pPr>
            <a:r>
              <a:rPr lang="fr-FR" sz="2700" b="1" dirty="0">
                <a:solidFill>
                  <a:srgbClr val="001871"/>
                </a:solidFill>
                <a:sym typeface="Calibri"/>
              </a:rPr>
              <a:t>Présence de sables</a:t>
            </a:r>
            <a:r>
              <a:rPr lang="fr-FR" sz="2700" dirty="0">
                <a:solidFill>
                  <a:srgbClr val="001871"/>
                </a:solidFill>
                <a:sym typeface="Calibri"/>
              </a:rPr>
              <a:t>: </a:t>
            </a:r>
            <a:r>
              <a:rPr lang="fr-FR" sz="2700" dirty="0">
                <a:solidFill>
                  <a:srgbClr val="000000"/>
                </a:solidFill>
                <a:sym typeface="Calibri"/>
              </a:rPr>
              <a:t>risque d’éboulement instantané des sables lâches, risque de déconfinement des sables denses, hors profil ..</a:t>
            </a:r>
          </a:p>
          <a:p>
            <a:pPr marL="899956" indent="-899956" algn="just">
              <a:lnSpc>
                <a:spcPts val="3500"/>
              </a:lnSpc>
              <a:buSzPct val="100000"/>
              <a:buBlip>
                <a:blip r:embed="rId3"/>
              </a:buBlip>
              <a:defRPr sz="2700">
                <a:solidFill>
                  <a:srgbClr val="000000"/>
                </a:solidFill>
                <a:latin typeface="+mn-lt"/>
                <a:ea typeface="+mn-ea"/>
                <a:cs typeface="+mn-cs"/>
                <a:sym typeface="Calibri"/>
              </a:defRPr>
            </a:pPr>
            <a:r>
              <a:rPr lang="fr-FR" sz="2700" b="1" dirty="0">
                <a:solidFill>
                  <a:srgbClr val="001871"/>
                </a:solidFill>
                <a:sym typeface="Calibri"/>
              </a:rPr>
              <a:t>Présence d’argiles avec un IP élevé (&gt;20) sous les fonds de fouille: </a:t>
            </a:r>
            <a:r>
              <a:rPr lang="fr-FR" sz="2700" dirty="0">
                <a:solidFill>
                  <a:srgbClr val="000000"/>
                </a:solidFill>
                <a:sym typeface="Calibri"/>
              </a:rPr>
              <a:t>risque d’instabilité générale important, instabilité des semelles de butons, ..</a:t>
            </a:r>
          </a:p>
          <a:p>
            <a:pPr marL="899956" indent="-899956" algn="just">
              <a:lnSpc>
                <a:spcPts val="3500"/>
              </a:lnSpc>
              <a:buSzPct val="100000"/>
              <a:buBlip>
                <a:blip r:embed="rId3"/>
              </a:buBlip>
              <a:defRPr sz="2700">
                <a:solidFill>
                  <a:srgbClr val="000000"/>
                </a:solidFill>
                <a:latin typeface="+mn-lt"/>
                <a:ea typeface="+mn-ea"/>
                <a:cs typeface="+mn-cs"/>
                <a:sym typeface="Calibri"/>
              </a:defRPr>
            </a:pPr>
            <a:r>
              <a:rPr lang="fr-FR" sz="2700" b="1" dirty="0">
                <a:solidFill>
                  <a:srgbClr val="001871"/>
                </a:solidFill>
                <a:sym typeface="Calibri"/>
              </a:rPr>
              <a:t>Ouvrages avoisinants </a:t>
            </a:r>
            <a:r>
              <a:rPr lang="fr-FR" sz="2700" dirty="0">
                <a:solidFill>
                  <a:srgbClr val="001871"/>
                </a:solidFill>
                <a:sym typeface="Calibri"/>
              </a:rPr>
              <a:t>: </a:t>
            </a:r>
            <a:r>
              <a:rPr lang="fr-FR" sz="2700" dirty="0">
                <a:solidFill>
                  <a:srgbClr val="000000"/>
                </a:solidFill>
                <a:sym typeface="Calibri"/>
              </a:rPr>
              <a:t>mode de fondation, sensibilité aux déplacements, capacité à mettre en place des actions correctives pour maitriser les déplacements</a:t>
            </a:r>
          </a:p>
          <a:p>
            <a:pPr marL="899956" indent="-899956" algn="just">
              <a:lnSpc>
                <a:spcPts val="3500"/>
              </a:lnSpc>
              <a:buSzPct val="100000"/>
              <a:buBlip>
                <a:blip r:embed="rId3"/>
              </a:buBlip>
              <a:defRPr sz="2700">
                <a:solidFill>
                  <a:srgbClr val="000000"/>
                </a:solidFill>
                <a:latin typeface="+mn-lt"/>
                <a:ea typeface="+mn-ea"/>
                <a:cs typeface="+mn-cs"/>
                <a:sym typeface="Calibri"/>
              </a:defRPr>
            </a:pPr>
            <a:r>
              <a:rPr lang="fr-FR" sz="2700" b="1" dirty="0">
                <a:solidFill>
                  <a:srgbClr val="000000"/>
                </a:solidFill>
                <a:latin typeface="+mn-lt"/>
                <a:ea typeface="+mn-ea"/>
                <a:cs typeface="+mn-cs"/>
                <a:sym typeface="Calibri"/>
              </a:rPr>
              <a:t>Intensité de la poussée : </a:t>
            </a:r>
            <a:r>
              <a:rPr lang="fr-FR" sz="2700" dirty="0">
                <a:effectLst/>
                <a:latin typeface="Calibri" panose="020F0502020204030204" pitchFamily="34" charset="0"/>
                <a:ea typeface="Calibri" panose="020F0502020204030204" pitchFamily="34" charset="0"/>
                <a:cs typeface="Times New Roman" panose="02020603050405020304" pitchFamily="18" charset="0"/>
              </a:rPr>
              <a:t>correspond dans la pratique à des excavations courantes dont la hauteur soutenue n’excède pas deux niveaux de sous-sol, soit 5m à 7m de hauteur en général. </a:t>
            </a:r>
            <a:r>
              <a:rPr lang="fr-FR" sz="2700" dirty="0" err="1">
                <a:effectLst/>
                <a:latin typeface="Calibri" panose="020F0502020204030204" pitchFamily="34" charset="0"/>
                <a:ea typeface="Calibri" panose="020F0502020204030204" pitchFamily="34" charset="0"/>
                <a:cs typeface="Times New Roman" panose="02020603050405020304" pitchFamily="18" charset="0"/>
              </a:rPr>
              <a:t>Fhmax</a:t>
            </a:r>
            <a:r>
              <a:rPr lang="fr-FR" sz="2700" dirty="0">
                <a:effectLst/>
                <a:latin typeface="Calibri" panose="020F0502020204030204" pitchFamily="34" charset="0"/>
                <a:ea typeface="Calibri" panose="020F0502020204030204" pitchFamily="34" charset="0"/>
                <a:cs typeface="Times New Roman" panose="02020603050405020304" pitchFamily="18" charset="0"/>
              </a:rPr>
              <a:t> = 200 kN/ml</a:t>
            </a:r>
            <a:endParaRPr lang="fr-FR" sz="2700" dirty="0">
              <a:solidFill>
                <a:srgbClr val="000000"/>
              </a:solidFill>
              <a:sym typeface="Calibri"/>
            </a:endParaRPr>
          </a:p>
        </p:txBody>
      </p:sp>
      <p:graphicFrame>
        <p:nvGraphicFramePr>
          <p:cNvPr id="7" name="Diagramme 6">
            <a:extLst>
              <a:ext uri="{FF2B5EF4-FFF2-40B4-BE49-F238E27FC236}">
                <a16:creationId xmlns:a16="http://schemas.microsoft.com/office/drawing/2014/main" id="{60A15D6A-52C3-403E-9C0C-AD9DA2BF8607}"/>
              </a:ext>
            </a:extLst>
          </p:cNvPr>
          <p:cNvGraphicFramePr>
            <a:graphicFrameLocks noChangeAspect="1"/>
          </p:cNvGraphicFramePr>
          <p:nvPr/>
        </p:nvGraphicFramePr>
        <p:xfrm>
          <a:off x="11818553" y="4294010"/>
          <a:ext cx="12565459" cy="83769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itre de la page…">
            <a:extLst>
              <a:ext uri="{FF2B5EF4-FFF2-40B4-BE49-F238E27FC236}">
                <a16:creationId xmlns:a16="http://schemas.microsoft.com/office/drawing/2014/main" id="{3686DA80-A95A-406F-80C9-95C494DB6183}"/>
              </a:ext>
            </a:extLst>
          </p:cNvPr>
          <p:cNvSpPr txBox="1">
            <a:spLocks/>
          </p:cNvSpPr>
          <p:nvPr/>
        </p:nvSpPr>
        <p:spPr>
          <a:xfrm>
            <a:off x="1517904" y="687400"/>
            <a:ext cx="22293072" cy="18192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Autofit/>
          </a:bodyPr>
          <a:lstStyle/>
          <a:p>
            <a:pPr algn="l" hangingPunct="1">
              <a:lnSpc>
                <a:spcPct val="80000"/>
              </a:lnSpc>
              <a:defRPr sz="6000" spc="300">
                <a:solidFill>
                  <a:srgbClr val="FFFFFF"/>
                </a:solidFill>
                <a:latin typeface="+mn-lt"/>
                <a:ea typeface="+mn-ea"/>
                <a:cs typeface="+mn-cs"/>
                <a:sym typeface="Calibri"/>
              </a:defRPr>
            </a:pPr>
            <a:r>
              <a:rPr lang="fr-FR" sz="6000" b="1" spc="300" dirty="0">
                <a:solidFill>
                  <a:srgbClr val="FFFFFF"/>
                </a:solidFill>
                <a:latin typeface="+mn-lt"/>
                <a:ea typeface="+mn-ea"/>
                <a:cs typeface="+mn-cs"/>
                <a:sym typeface="Calibri"/>
              </a:rPr>
              <a:t>GT du CFMS : les points forts des Recommandations</a:t>
            </a:r>
          </a:p>
        </p:txBody>
      </p:sp>
      <p:pic>
        <p:nvPicPr>
          <p:cNvPr id="9" name="Image 3" descr="image004">
            <a:extLst>
              <a:ext uri="{FF2B5EF4-FFF2-40B4-BE49-F238E27FC236}">
                <a16:creationId xmlns:a16="http://schemas.microsoft.com/office/drawing/2014/main" id="{1A730D60-7400-49D0-AF8D-5E8851BAF5F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6472" y="12581096"/>
            <a:ext cx="25828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920372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 calibri gras corps 40pts">
            <a:extLst>
              <a:ext uri="{FF2B5EF4-FFF2-40B4-BE49-F238E27FC236}">
                <a16:creationId xmlns:a16="http://schemas.microsoft.com/office/drawing/2014/main" id="{DCD723B0-A37B-41F5-A703-F41753A3F122}"/>
              </a:ext>
            </a:extLst>
          </p:cNvPr>
          <p:cNvSpPr txBox="1"/>
          <p:nvPr/>
        </p:nvSpPr>
        <p:spPr>
          <a:xfrm>
            <a:off x="3084383" y="3678447"/>
            <a:ext cx="18339310" cy="12311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lnSpc>
                <a:spcPts val="4400"/>
              </a:lnSpc>
              <a:defRPr sz="4000" b="1">
                <a:solidFill>
                  <a:srgbClr val="000000"/>
                </a:solidFill>
                <a:latin typeface="+mn-lt"/>
                <a:ea typeface="+mn-ea"/>
                <a:cs typeface="+mn-cs"/>
                <a:sym typeface="Calibri"/>
              </a:defRPr>
            </a:lvl1pPr>
          </a:lstStyle>
          <a:p>
            <a:r>
              <a:rPr lang="fr-FR" dirty="0"/>
              <a:t>Chapitre 2 – Domaine et limites d’utilisation de la technique des voiles par passes (démarche de conception)</a:t>
            </a:r>
          </a:p>
        </p:txBody>
      </p:sp>
      <p:sp>
        <p:nvSpPr>
          <p:cNvPr id="8" name="Corps de texte standard…">
            <a:extLst>
              <a:ext uri="{FF2B5EF4-FFF2-40B4-BE49-F238E27FC236}">
                <a16:creationId xmlns:a16="http://schemas.microsoft.com/office/drawing/2014/main" id="{77115A85-3B48-4CA0-9FC9-FBE272ABC2A2}"/>
              </a:ext>
            </a:extLst>
          </p:cNvPr>
          <p:cNvSpPr txBox="1"/>
          <p:nvPr/>
        </p:nvSpPr>
        <p:spPr>
          <a:xfrm>
            <a:off x="3084383" y="5184604"/>
            <a:ext cx="19892349" cy="1428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gn="just">
              <a:lnSpc>
                <a:spcPts val="3500"/>
              </a:lnSpc>
              <a:buSzPct val="100000"/>
              <a:defRPr sz="2700">
                <a:solidFill>
                  <a:srgbClr val="000000"/>
                </a:solidFill>
                <a:latin typeface="+mn-lt"/>
                <a:ea typeface="+mn-ea"/>
                <a:cs typeface="+mn-cs"/>
                <a:sym typeface="Calibri"/>
              </a:defRPr>
            </a:pPr>
            <a:r>
              <a:rPr lang="fr-FR" sz="2700" b="1" dirty="0">
                <a:solidFill>
                  <a:srgbClr val="FF8600"/>
                </a:solidFill>
                <a:sym typeface="Calibri"/>
              </a:rPr>
              <a:t>Une définition des hypothèses géotechniques appropriées à la justification</a:t>
            </a:r>
          </a:p>
          <a:p>
            <a:pPr algn="just">
              <a:lnSpc>
                <a:spcPts val="3500"/>
              </a:lnSpc>
              <a:buSzPct val="100000"/>
              <a:defRPr sz="2700">
                <a:solidFill>
                  <a:srgbClr val="000000"/>
                </a:solidFill>
                <a:latin typeface="+mn-lt"/>
                <a:ea typeface="+mn-ea"/>
                <a:cs typeface="+mn-cs"/>
                <a:sym typeface="Calibri"/>
              </a:defRPr>
            </a:pPr>
            <a:endParaRPr lang="fr-FR" sz="2700" dirty="0">
              <a:solidFill>
                <a:srgbClr val="000000"/>
              </a:solidFill>
              <a:sym typeface="Calibri"/>
            </a:endParaRPr>
          </a:p>
          <a:p>
            <a:pPr algn="l">
              <a:lnSpc>
                <a:spcPts val="3500"/>
              </a:lnSpc>
              <a:buSzPct val="100000"/>
              <a:defRPr sz="2700">
                <a:solidFill>
                  <a:srgbClr val="000000"/>
                </a:solidFill>
                <a:latin typeface="+mn-lt"/>
                <a:ea typeface="+mn-ea"/>
                <a:cs typeface="+mn-cs"/>
                <a:sym typeface="Calibri"/>
              </a:defRPr>
            </a:pPr>
            <a:endParaRPr lang="fr-FR" sz="2700" dirty="0">
              <a:solidFill>
                <a:srgbClr val="000000"/>
              </a:solidFill>
              <a:sym typeface="Calibri"/>
            </a:endParaRPr>
          </a:p>
        </p:txBody>
      </p:sp>
      <p:graphicFrame>
        <p:nvGraphicFramePr>
          <p:cNvPr id="9" name="Diagramme 8">
            <a:extLst>
              <a:ext uri="{FF2B5EF4-FFF2-40B4-BE49-F238E27FC236}">
                <a16:creationId xmlns:a16="http://schemas.microsoft.com/office/drawing/2014/main" id="{86B49EA9-FDCB-4569-AFE1-1E11210A76FA}"/>
              </a:ext>
            </a:extLst>
          </p:cNvPr>
          <p:cNvGraphicFramePr>
            <a:graphicFrameLocks noChangeAspect="1"/>
          </p:cNvGraphicFramePr>
          <p:nvPr>
            <p:extLst>
              <p:ext uri="{D42A27DB-BD31-4B8C-83A1-F6EECF244321}">
                <p14:modId xmlns:p14="http://schemas.microsoft.com/office/powerpoint/2010/main" val="2509989339"/>
              </p:ext>
            </p:extLst>
          </p:nvPr>
        </p:nvGraphicFramePr>
        <p:xfrm>
          <a:off x="1246200" y="5918218"/>
          <a:ext cx="22293072" cy="6745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re de la page…">
            <a:extLst>
              <a:ext uri="{FF2B5EF4-FFF2-40B4-BE49-F238E27FC236}">
                <a16:creationId xmlns:a16="http://schemas.microsoft.com/office/drawing/2014/main" id="{DCFE891D-861A-4115-AD15-8EB36A9F6B02}"/>
              </a:ext>
            </a:extLst>
          </p:cNvPr>
          <p:cNvSpPr txBox="1">
            <a:spLocks/>
          </p:cNvSpPr>
          <p:nvPr/>
        </p:nvSpPr>
        <p:spPr>
          <a:xfrm>
            <a:off x="1517904" y="687400"/>
            <a:ext cx="22293072" cy="18192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Autofit/>
          </a:bodyPr>
          <a:lstStyle/>
          <a:p>
            <a:pPr algn="l" hangingPunct="1">
              <a:lnSpc>
                <a:spcPct val="80000"/>
              </a:lnSpc>
              <a:defRPr sz="6000" spc="300">
                <a:solidFill>
                  <a:srgbClr val="FFFFFF"/>
                </a:solidFill>
                <a:latin typeface="+mn-lt"/>
                <a:ea typeface="+mn-ea"/>
                <a:cs typeface="+mn-cs"/>
                <a:sym typeface="Calibri"/>
              </a:defRPr>
            </a:pPr>
            <a:r>
              <a:rPr lang="fr-FR" sz="6000" b="1" spc="300" dirty="0">
                <a:solidFill>
                  <a:srgbClr val="FFFFFF"/>
                </a:solidFill>
                <a:latin typeface="+mn-lt"/>
                <a:ea typeface="+mn-ea"/>
                <a:cs typeface="+mn-cs"/>
                <a:sym typeface="Calibri"/>
              </a:rPr>
              <a:t>GT du CFMS : les points forts des Recommandations</a:t>
            </a:r>
          </a:p>
        </p:txBody>
      </p:sp>
      <p:pic>
        <p:nvPicPr>
          <p:cNvPr id="6" name="Image 3" descr="image004">
            <a:extLst>
              <a:ext uri="{FF2B5EF4-FFF2-40B4-BE49-F238E27FC236}">
                <a16:creationId xmlns:a16="http://schemas.microsoft.com/office/drawing/2014/main" id="{C13D825F-DF7B-455F-9ED4-59546256339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6472" y="12581096"/>
            <a:ext cx="25828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021586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 calibri gras corps 40pts">
            <a:extLst>
              <a:ext uri="{FF2B5EF4-FFF2-40B4-BE49-F238E27FC236}">
                <a16:creationId xmlns:a16="http://schemas.microsoft.com/office/drawing/2014/main" id="{DCD723B0-A37B-41F5-A703-F41753A3F122}"/>
              </a:ext>
            </a:extLst>
          </p:cNvPr>
          <p:cNvSpPr txBox="1"/>
          <p:nvPr/>
        </p:nvSpPr>
        <p:spPr>
          <a:xfrm>
            <a:off x="3084393" y="3678450"/>
            <a:ext cx="18339311" cy="12311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lnSpc>
                <a:spcPts val="4400"/>
              </a:lnSpc>
              <a:defRPr sz="4000" b="1">
                <a:solidFill>
                  <a:srgbClr val="000000"/>
                </a:solidFill>
                <a:latin typeface="+mn-lt"/>
                <a:ea typeface="+mn-ea"/>
                <a:cs typeface="+mn-cs"/>
                <a:sym typeface="Calibri"/>
              </a:defRPr>
            </a:lvl1pPr>
          </a:lstStyle>
          <a:p>
            <a:r>
              <a:rPr lang="fr-FR" dirty="0"/>
              <a:t>Chapitre 2 – Domaine et limites d’utilisation de la technique des voiles par passes (démarche de conception)</a:t>
            </a:r>
          </a:p>
        </p:txBody>
      </p:sp>
      <p:sp>
        <p:nvSpPr>
          <p:cNvPr id="8" name="Corps de texte standard…">
            <a:extLst>
              <a:ext uri="{FF2B5EF4-FFF2-40B4-BE49-F238E27FC236}">
                <a16:creationId xmlns:a16="http://schemas.microsoft.com/office/drawing/2014/main" id="{77115A85-3B48-4CA0-9FC9-FBE272ABC2A2}"/>
              </a:ext>
            </a:extLst>
          </p:cNvPr>
          <p:cNvSpPr txBox="1"/>
          <p:nvPr/>
        </p:nvSpPr>
        <p:spPr>
          <a:xfrm>
            <a:off x="3084396" y="4909553"/>
            <a:ext cx="10326817" cy="5157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gn="l">
              <a:lnSpc>
                <a:spcPts val="3500"/>
              </a:lnSpc>
              <a:buSzPct val="100000"/>
              <a:defRPr sz="2700">
                <a:solidFill>
                  <a:srgbClr val="000000"/>
                </a:solidFill>
                <a:latin typeface="+mn-lt"/>
                <a:ea typeface="+mn-ea"/>
                <a:cs typeface="+mn-cs"/>
                <a:sym typeface="Calibri"/>
              </a:defRPr>
            </a:pPr>
            <a:r>
              <a:rPr lang="fr-FR" sz="2700" b="1" dirty="0">
                <a:solidFill>
                  <a:srgbClr val="FF8600"/>
                </a:solidFill>
                <a:sym typeface="Calibri"/>
              </a:rPr>
              <a:t>Un dimensionnement en phase projet</a:t>
            </a:r>
            <a:endParaRPr lang="fr-FR" sz="2700" dirty="0">
              <a:solidFill>
                <a:srgbClr val="000000"/>
              </a:solidFill>
              <a:sym typeface="Calibri"/>
            </a:endParaRPr>
          </a:p>
        </p:txBody>
      </p:sp>
      <p:graphicFrame>
        <p:nvGraphicFramePr>
          <p:cNvPr id="10" name="Diagramme 9">
            <a:extLst>
              <a:ext uri="{FF2B5EF4-FFF2-40B4-BE49-F238E27FC236}">
                <a16:creationId xmlns:a16="http://schemas.microsoft.com/office/drawing/2014/main" id="{BA5016BE-33AE-4316-88E6-81DE85AB77D9}"/>
              </a:ext>
            </a:extLst>
          </p:cNvPr>
          <p:cNvGraphicFramePr>
            <a:graphicFrameLocks noChangeAspect="1"/>
          </p:cNvGraphicFramePr>
          <p:nvPr/>
        </p:nvGraphicFramePr>
        <p:xfrm>
          <a:off x="3084383" y="5667084"/>
          <a:ext cx="9590340" cy="6393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re de la page…">
            <a:extLst>
              <a:ext uri="{FF2B5EF4-FFF2-40B4-BE49-F238E27FC236}">
                <a16:creationId xmlns:a16="http://schemas.microsoft.com/office/drawing/2014/main" id="{46A4EBDF-CD9F-4B43-908F-A5D769B7CEB9}"/>
              </a:ext>
            </a:extLst>
          </p:cNvPr>
          <p:cNvSpPr txBox="1">
            <a:spLocks/>
          </p:cNvSpPr>
          <p:nvPr/>
        </p:nvSpPr>
        <p:spPr>
          <a:xfrm>
            <a:off x="1517904" y="687400"/>
            <a:ext cx="22293072" cy="18192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Autofit/>
          </a:bodyPr>
          <a:lstStyle/>
          <a:p>
            <a:pPr algn="l" hangingPunct="1">
              <a:lnSpc>
                <a:spcPct val="80000"/>
              </a:lnSpc>
              <a:defRPr sz="6000" spc="300">
                <a:solidFill>
                  <a:srgbClr val="FFFFFF"/>
                </a:solidFill>
                <a:latin typeface="+mn-lt"/>
                <a:ea typeface="+mn-ea"/>
                <a:cs typeface="+mn-cs"/>
                <a:sym typeface="Calibri"/>
              </a:defRPr>
            </a:pPr>
            <a:r>
              <a:rPr lang="fr-FR" sz="6000" b="1" spc="300" dirty="0">
                <a:solidFill>
                  <a:srgbClr val="FFFFFF"/>
                </a:solidFill>
                <a:latin typeface="+mn-lt"/>
                <a:ea typeface="+mn-ea"/>
                <a:cs typeface="+mn-cs"/>
                <a:sym typeface="Calibri"/>
              </a:rPr>
              <a:t>GT du CFMS : les points forts des Recommandations</a:t>
            </a:r>
          </a:p>
        </p:txBody>
      </p:sp>
      <p:pic>
        <p:nvPicPr>
          <p:cNvPr id="5" name="Image 4">
            <a:extLst>
              <a:ext uri="{FF2B5EF4-FFF2-40B4-BE49-F238E27FC236}">
                <a16:creationId xmlns:a16="http://schemas.microsoft.com/office/drawing/2014/main" id="{7279117F-C306-4109-A73B-85E77C764E2D}"/>
              </a:ext>
            </a:extLst>
          </p:cNvPr>
          <p:cNvPicPr>
            <a:picLocks noChangeAspect="1"/>
          </p:cNvPicPr>
          <p:nvPr/>
        </p:nvPicPr>
        <p:blipFill>
          <a:blip r:embed="rId8"/>
          <a:stretch>
            <a:fillRect/>
          </a:stretch>
        </p:blipFill>
        <p:spPr>
          <a:xfrm>
            <a:off x="15176585" y="4492629"/>
            <a:ext cx="8116387" cy="7888497"/>
          </a:xfrm>
          <a:prstGeom prst="rect">
            <a:avLst/>
          </a:prstGeom>
        </p:spPr>
      </p:pic>
      <p:grpSp>
        <p:nvGrpSpPr>
          <p:cNvPr id="6" name="Groupe 5">
            <a:extLst>
              <a:ext uri="{FF2B5EF4-FFF2-40B4-BE49-F238E27FC236}">
                <a16:creationId xmlns:a16="http://schemas.microsoft.com/office/drawing/2014/main" id="{826B23A0-3470-307D-423C-AC2ABEAE2445}"/>
              </a:ext>
            </a:extLst>
          </p:cNvPr>
          <p:cNvGrpSpPr/>
          <p:nvPr/>
        </p:nvGrpSpPr>
        <p:grpSpPr>
          <a:xfrm>
            <a:off x="19490168" y="4750743"/>
            <a:ext cx="3867072" cy="2303582"/>
            <a:chOff x="0" y="-90188"/>
            <a:chExt cx="3867072" cy="1952239"/>
          </a:xfrm>
        </p:grpSpPr>
        <p:sp>
          <p:nvSpPr>
            <p:cNvPr id="7" name="Rectangle : coins arrondis 6">
              <a:extLst>
                <a:ext uri="{FF2B5EF4-FFF2-40B4-BE49-F238E27FC236}">
                  <a16:creationId xmlns:a16="http://schemas.microsoft.com/office/drawing/2014/main" id="{80D3DA14-2E0E-705A-90CF-9399FB764506}"/>
                </a:ext>
              </a:extLst>
            </p:cNvPr>
            <p:cNvSpPr/>
            <p:nvPr/>
          </p:nvSpPr>
          <p:spPr>
            <a:xfrm>
              <a:off x="0" y="3584"/>
              <a:ext cx="3867072" cy="1723874"/>
            </a:xfrm>
            <a:prstGeom prst="roundRect">
              <a:avLst/>
            </a:prstGeom>
            <a:solidFill>
              <a:srgbClr val="001871"/>
            </a:solidFill>
            <a:ln>
              <a:solidFill>
                <a:srgbClr val="00187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fr-FR"/>
            </a:p>
          </p:txBody>
        </p:sp>
        <p:sp>
          <p:nvSpPr>
            <p:cNvPr id="9" name="Rectangle : coins arrondis 4">
              <a:extLst>
                <a:ext uri="{FF2B5EF4-FFF2-40B4-BE49-F238E27FC236}">
                  <a16:creationId xmlns:a16="http://schemas.microsoft.com/office/drawing/2014/main" id="{F27FFEE9-062F-9654-8495-B4D8CFBA9DF0}"/>
                </a:ext>
              </a:extLst>
            </p:cNvPr>
            <p:cNvSpPr txBox="1"/>
            <p:nvPr/>
          </p:nvSpPr>
          <p:spPr>
            <a:xfrm>
              <a:off x="104038" y="-90188"/>
              <a:ext cx="3698766" cy="19522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l-GR" sz="2000" b="1" dirty="0">
                  <a:effectLst/>
                  <a:latin typeface="Arial" panose="020B0604020202020204" pitchFamily="34" charset="0"/>
                  <a:cs typeface="Arial" panose="020B0604020202020204" pitchFamily="34" charset="0"/>
                </a:rPr>
                <a:t>Γ</a:t>
              </a:r>
              <a:r>
                <a:rPr lang="fr-FR" sz="2000" b="1" dirty="0">
                  <a:effectLst/>
                  <a:latin typeface="Arial" panose="020B0604020202020204" pitchFamily="34" charset="0"/>
                  <a:cs typeface="Arial" panose="020B0604020202020204" pitchFamily="34" charset="0"/>
                </a:rPr>
                <a:t> =</a:t>
              </a:r>
              <a:r>
                <a:rPr lang="fr-FR" sz="2000" dirty="0">
                  <a:effectLst/>
                  <a:latin typeface="Arial" panose="020B0604020202020204" pitchFamily="34" charset="0"/>
                  <a:cs typeface="Arial" panose="020B0604020202020204" pitchFamily="34" charset="0"/>
                </a:rPr>
                <a:t> </a:t>
              </a:r>
            </a:p>
            <a:p>
              <a:pPr marL="0" lvl="0" indent="0" algn="ctr" defTabSz="1155700">
                <a:lnSpc>
                  <a:spcPct val="90000"/>
                </a:lnSpc>
                <a:spcBef>
                  <a:spcPct val="0"/>
                </a:spcBef>
                <a:spcAft>
                  <a:spcPct val="35000"/>
                </a:spcAft>
                <a:buNone/>
              </a:pPr>
              <a:r>
                <a:rPr lang="fr-FR" sz="2800" b="1" i="1" dirty="0" err="1">
                  <a:effectLst/>
                  <a:latin typeface="Calibri" panose="020F0502020204030204" pitchFamily="34" charset="0"/>
                  <a:ea typeface="Calibri" panose="020F0502020204030204" pitchFamily="34" charset="0"/>
                </a:rPr>
                <a:t>γ</a:t>
              </a:r>
              <a:r>
                <a:rPr lang="fr-FR" sz="2800" b="1" i="1" baseline="-25000" dirty="0" err="1">
                  <a:effectLst/>
                  <a:latin typeface="Calibri" panose="020F0502020204030204" pitchFamily="34" charset="0"/>
                  <a:ea typeface="Calibri" panose="020F0502020204030204" pitchFamily="34" charset="0"/>
                </a:rPr>
                <a:t>s;d</a:t>
              </a:r>
              <a:r>
                <a:rPr lang="fr-FR" sz="2800" b="1" i="1" baseline="-25000" dirty="0">
                  <a:effectLst/>
                  <a:latin typeface="Calibri" panose="020F0502020204030204" pitchFamily="34" charset="0"/>
                  <a:ea typeface="Calibri" panose="020F0502020204030204" pitchFamily="34" charset="0"/>
                </a:rPr>
                <a:t> </a:t>
              </a:r>
              <a:r>
                <a:rPr lang="fr-FR" sz="2800" b="1" i="1" baseline="0" dirty="0">
                  <a:effectLst/>
                  <a:latin typeface="Calibri" panose="020F0502020204030204" pitchFamily="34" charset="0"/>
                  <a:ea typeface="Calibri" panose="020F0502020204030204" pitchFamily="34" charset="0"/>
                </a:rPr>
                <a:t>= 0,90*</a:t>
              </a:r>
              <a:r>
                <a:rPr lang="fr-FR" sz="2800" b="1" i="1" dirty="0" err="1">
                  <a:effectLst/>
                  <a:latin typeface="Calibri" panose="020F0502020204030204" pitchFamily="34" charset="0"/>
                  <a:ea typeface="Calibri" panose="020F0502020204030204" pitchFamily="34" charset="0"/>
                </a:rPr>
                <a:t>γ</a:t>
              </a:r>
              <a:r>
                <a:rPr lang="fr-FR" sz="2800" b="1" i="1" baseline="-25000" dirty="0" err="1">
                  <a:effectLst/>
                  <a:latin typeface="Calibri" panose="020F0502020204030204" pitchFamily="34" charset="0"/>
                  <a:ea typeface="Calibri" panose="020F0502020204030204" pitchFamily="34" charset="0"/>
                </a:rPr>
                <a:t>R</a:t>
              </a:r>
              <a:r>
                <a:rPr lang="fr-FR" sz="2800" b="1" i="1" baseline="-25000" dirty="0">
                  <a:effectLst/>
                  <a:latin typeface="Calibri" panose="020F0502020204030204" pitchFamily="34" charset="0"/>
                  <a:ea typeface="Calibri" panose="020F0502020204030204" pitchFamily="34" charset="0"/>
                </a:rPr>
                <a:t> </a:t>
              </a:r>
              <a:r>
                <a:rPr lang="fr-FR" sz="2800" b="1" i="1" baseline="0" dirty="0">
                  <a:effectLst/>
                  <a:latin typeface="Calibri" panose="020F0502020204030204" pitchFamily="34" charset="0"/>
                  <a:ea typeface="Calibri" panose="020F0502020204030204" pitchFamily="34" charset="0"/>
                </a:rPr>
                <a:t>=1,1*</a:t>
              </a:r>
              <a:r>
                <a:rPr lang="fr-FR" sz="2800" b="1" i="1" baseline="-25000" dirty="0">
                  <a:effectLst/>
                  <a:latin typeface="Calibri" panose="020F0502020204030204" pitchFamily="34" charset="0"/>
                  <a:ea typeface="Calibri" panose="020F0502020204030204" pitchFamily="34" charset="0"/>
                </a:rPr>
                <a:t> </a:t>
              </a:r>
              <a:r>
                <a:rPr lang="fr-FR" sz="2800" b="1" i="1" dirty="0" err="1">
                  <a:effectLst/>
                  <a:latin typeface="Calibri" panose="020F0502020204030204" pitchFamily="34" charset="0"/>
                  <a:ea typeface="Calibri" panose="020F0502020204030204" pitchFamily="34" charset="0"/>
                </a:rPr>
                <a:t>γ</a:t>
              </a:r>
              <a:r>
                <a:rPr lang="fr-FR" sz="2800" b="1" i="1" baseline="-25000" dirty="0" err="1">
                  <a:effectLst/>
                  <a:latin typeface="Calibri" panose="020F0502020204030204" pitchFamily="34" charset="0"/>
                  <a:ea typeface="Calibri" panose="020F0502020204030204" pitchFamily="34" charset="0"/>
                </a:rPr>
                <a:t>F</a:t>
              </a:r>
              <a:r>
                <a:rPr lang="fr-FR" sz="2800" b="1" i="1" baseline="0" dirty="0">
                  <a:effectLst/>
                  <a:latin typeface="Calibri" panose="020F0502020204030204" pitchFamily="34" charset="0"/>
                  <a:ea typeface="Calibri" panose="020F0502020204030204" pitchFamily="34" charset="0"/>
                </a:rPr>
                <a:t>=1,35 </a:t>
              </a:r>
            </a:p>
            <a:p>
              <a:pPr marL="0" lvl="0" indent="0" algn="ctr" defTabSz="1155700">
                <a:lnSpc>
                  <a:spcPct val="90000"/>
                </a:lnSpc>
                <a:spcBef>
                  <a:spcPct val="0"/>
                </a:spcBef>
                <a:spcAft>
                  <a:spcPct val="35000"/>
                </a:spcAft>
                <a:buNone/>
              </a:pPr>
              <a:r>
                <a:rPr lang="fr-FR" sz="2800" b="1" i="1" baseline="0" dirty="0">
                  <a:effectLst/>
                  <a:latin typeface="Calibri" panose="020F0502020204030204" pitchFamily="34" charset="0"/>
                  <a:ea typeface="Calibri" panose="020F0502020204030204" pitchFamily="34" charset="0"/>
                </a:rPr>
                <a:t>= 1,34</a:t>
              </a:r>
              <a:r>
                <a:rPr lang="fr-FR" sz="2800" b="1" i="1" dirty="0">
                  <a:effectLst/>
                  <a:latin typeface="Calibri" panose="020F0502020204030204" pitchFamily="34" charset="0"/>
                  <a:ea typeface="Calibri" panose="020F0502020204030204" pitchFamily="34" charset="0"/>
                </a:rPr>
                <a:t> </a:t>
              </a:r>
              <a:endParaRPr lang="fr-FR" sz="2600" kern="1200" dirty="0"/>
            </a:p>
          </p:txBody>
        </p:sp>
      </p:grpSp>
      <p:pic>
        <p:nvPicPr>
          <p:cNvPr id="12" name="Image 3" descr="image004">
            <a:extLst>
              <a:ext uri="{FF2B5EF4-FFF2-40B4-BE49-F238E27FC236}">
                <a16:creationId xmlns:a16="http://schemas.microsoft.com/office/drawing/2014/main" id="{B621E892-C52F-4EB3-905B-5C88EE51FF2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6472" y="12581096"/>
            <a:ext cx="25828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7337425"/>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Calibri"/>
        <a:ea typeface="Calibri"/>
        <a:cs typeface="Calibri"/>
      </a:majorFont>
      <a:minorFont>
        <a:latin typeface="Calibri"/>
        <a:ea typeface="Calibri"/>
        <a:cs typeface="Calibri"/>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4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Calibri"/>
        <a:ea typeface="Calibri"/>
        <a:cs typeface="Calibri"/>
      </a:majorFont>
      <a:minorFont>
        <a:latin typeface="Calibri"/>
        <a:ea typeface="Calibri"/>
        <a:cs typeface="Calibri"/>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1239</TotalTime>
  <Words>2695</Words>
  <Application>Microsoft Office PowerPoint</Application>
  <PresentationFormat>Personnalisé</PresentationFormat>
  <Paragraphs>192</Paragraphs>
  <Slides>10</Slides>
  <Notes>9</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10</vt:i4>
      </vt:variant>
    </vt:vector>
  </HeadingPairs>
  <TitlesOfParts>
    <vt:vector size="21" baseType="lpstr">
      <vt:lpstr>Arial</vt:lpstr>
      <vt:lpstr>Calibri</vt:lpstr>
      <vt:lpstr>Calibri Light</vt:lpstr>
      <vt:lpstr>Century Gothic</vt:lpstr>
      <vt:lpstr>Helvetica Neue</vt:lpstr>
      <vt:lpstr>Helvetica Neue Medium</vt:lpstr>
      <vt:lpstr>Symbol</vt:lpstr>
      <vt:lpstr>Times New Roman</vt:lpstr>
      <vt:lpstr>Wingdings</vt:lpstr>
      <vt:lpstr>21_BasicWhite</vt:lpstr>
      <vt:lpstr>4_Thème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dc:title>
  <dc:creator>BERNHARDT Valérie</dc:creator>
  <cp:lastModifiedBy>Pascal Aguado</cp:lastModifiedBy>
  <cp:revision>195</cp:revision>
  <cp:lastPrinted>2021-12-03T14:42:07Z</cp:lastPrinted>
  <dcterms:modified xsi:type="dcterms:W3CDTF">2024-02-08T07:58:11Z</dcterms:modified>
</cp:coreProperties>
</file>