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49" r:id="rId3"/>
    <p:sldId id="406" r:id="rId4"/>
    <p:sldId id="411" r:id="rId5"/>
    <p:sldId id="407" r:id="rId6"/>
    <p:sldId id="421" r:id="rId7"/>
  </p:sldIdLst>
  <p:sldSz cx="24384000" cy="13716000"/>
  <p:notesSz cx="6811963" cy="99425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1871"/>
    <a:srgbClr val="FF8600"/>
    <a:srgbClr val="FFF7D6"/>
    <a:srgbClr val="EB3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73" autoAdjust="0"/>
    <p:restoredTop sz="88719" autoAdjust="0"/>
  </p:normalViewPr>
  <p:slideViewPr>
    <p:cSldViewPr snapToGrid="0">
      <p:cViewPr varScale="1">
        <p:scale>
          <a:sx n="44" d="100"/>
          <a:sy n="44" d="100"/>
        </p:scale>
        <p:origin x="658" y="24"/>
      </p:cViewPr>
      <p:guideLst>
        <p:guide orient="horz" pos="4320"/>
        <p:guide pos="76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16552"/>
    </p:cViewPr>
  </p:sorterViewPr>
  <p:notesViewPr>
    <p:cSldViewPr snapToGrid="0">
      <p:cViewPr varScale="1">
        <p:scale>
          <a:sx n="81" d="100"/>
          <a:sy n="81" d="100"/>
        </p:scale>
        <p:origin x="3120" y="48"/>
      </p:cViewPr>
      <p:guideLst>
        <p:guide orient="horz" pos="3132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1E93D-3451-4835-8008-4B33A1B5B4DC}" type="datetimeFigureOut">
              <a:rPr lang="fr-FR" smtClean="0"/>
              <a:pPr/>
              <a:t>29/01/2024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383DB-11C9-4D3B-A68A-997B32D3E3F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93663" y="746125"/>
            <a:ext cx="6624637" cy="372745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08262" y="4722694"/>
            <a:ext cx="4995440" cy="447413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  <p:sp>
        <p:nvSpPr>
          <p:cNvPr id="7" name="Figure">
            <a:extLst>
              <a:ext uri="{FF2B5EF4-FFF2-40B4-BE49-F238E27FC236}">
                <a16:creationId xmlns:a16="http://schemas.microsoft.com/office/drawing/2014/main" id="{74C999D6-224E-462E-BA96-A08F8BC23AF1}"/>
              </a:ext>
            </a:extLst>
          </p:cNvPr>
          <p:cNvSpPr/>
          <p:nvPr userDrawn="1"/>
        </p:nvSpPr>
        <p:spPr>
          <a:xfrm>
            <a:off x="2937784" y="10174889"/>
            <a:ext cx="21503102" cy="36000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20" extrusionOk="0">
                <a:moveTo>
                  <a:pt x="21600" y="3784"/>
                </a:moveTo>
                <a:cubicBezTo>
                  <a:pt x="20549" y="8744"/>
                  <a:pt x="19305" y="12049"/>
                  <a:pt x="17983" y="13393"/>
                </a:cubicBezTo>
                <a:cubicBezTo>
                  <a:pt x="17091" y="14299"/>
                  <a:pt x="16186" y="14296"/>
                  <a:pt x="15294" y="13782"/>
                </a:cubicBezTo>
                <a:cubicBezTo>
                  <a:pt x="14384" y="13258"/>
                  <a:pt x="13480" y="12199"/>
                  <a:pt x="12596" y="10605"/>
                </a:cubicBezTo>
                <a:lnTo>
                  <a:pt x="8709" y="3359"/>
                </a:lnTo>
                <a:cubicBezTo>
                  <a:pt x="8116" y="2240"/>
                  <a:pt x="7510" y="1395"/>
                  <a:pt x="6897" y="828"/>
                </a:cubicBezTo>
                <a:cubicBezTo>
                  <a:pt x="6227" y="208"/>
                  <a:pt x="5548" y="-80"/>
                  <a:pt x="4867" y="20"/>
                </a:cubicBezTo>
                <a:cubicBezTo>
                  <a:pt x="3164" y="270"/>
                  <a:pt x="1496" y="2932"/>
                  <a:pt x="0" y="7785"/>
                </a:cubicBezTo>
                <a:lnTo>
                  <a:pt x="0" y="21520"/>
                </a:lnTo>
                <a:lnTo>
                  <a:pt x="21599" y="21520"/>
                </a:lnTo>
                <a:lnTo>
                  <a:pt x="21600" y="3784"/>
                </a:lnTo>
                <a:close/>
              </a:path>
            </a:pathLst>
          </a:custGeom>
          <a:solidFill>
            <a:srgbClr val="FF86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pic>
        <p:nvPicPr>
          <p:cNvPr id="8" name="Logos CFMS RVB-01.png" descr="Logos CFMS RVB-01.png">
            <a:extLst>
              <a:ext uri="{FF2B5EF4-FFF2-40B4-BE49-F238E27FC236}">
                <a16:creationId xmlns:a16="http://schemas.microsoft.com/office/drawing/2014/main" id="{496C3D8B-F692-4D0C-9CE4-30E4EC30E5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0" y="97965"/>
            <a:ext cx="8162354" cy="4429496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Figure">
            <a:extLst>
              <a:ext uri="{FF2B5EF4-FFF2-40B4-BE49-F238E27FC236}">
                <a16:creationId xmlns:a16="http://schemas.microsoft.com/office/drawing/2014/main" id="{45E10704-5AA8-429D-88C4-0EB9341B7575}"/>
              </a:ext>
            </a:extLst>
          </p:cNvPr>
          <p:cNvSpPr/>
          <p:nvPr/>
        </p:nvSpPr>
        <p:spPr>
          <a:xfrm>
            <a:off x="23207893" y="12343608"/>
            <a:ext cx="408164" cy="9390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15934"/>
                </a:lnTo>
                <a:lnTo>
                  <a:pt x="10765" y="21600"/>
                </a:lnTo>
                <a:lnTo>
                  <a:pt x="180" y="15881"/>
                </a:lnTo>
                <a:lnTo>
                  <a:pt x="0" y="0"/>
                </a:lnTo>
                <a:close/>
              </a:path>
            </a:pathLst>
          </a:custGeom>
          <a:solidFill>
            <a:srgbClr val="001871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endParaRPr/>
          </a:p>
        </p:txBody>
      </p:sp>
      <p:sp>
        <p:nvSpPr>
          <p:cNvPr id="11" name="Texte">
            <a:extLst>
              <a:ext uri="{FF2B5EF4-FFF2-40B4-BE49-F238E27FC236}">
                <a16:creationId xmlns:a16="http://schemas.microsoft.com/office/drawing/2014/main" id="{6E01E35A-0F65-4C1E-93AC-08097F36B49F}"/>
              </a:ext>
            </a:extLst>
          </p:cNvPr>
          <p:cNvSpPr/>
          <p:nvPr/>
        </p:nvSpPr>
        <p:spPr>
          <a:xfrm>
            <a:off x="23411975" y="12923920"/>
            <a:ext cx="1270002" cy="1270002"/>
          </a:xfrm>
          <a:prstGeom prst="line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numCol="1" anchor="b">
            <a:spAutoFit/>
          </a:bodyPr>
          <a:lstStyle>
            <a:lvl1pPr defTabSz="584200"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B9397C54-8102-4FE4-AFC2-E1441390579F}" type="slidenum">
              <a:rPr lang="fr-FR" smtClean="0"/>
              <a:pPr/>
              <a:t>‹N°›</a:t>
            </a:fld>
            <a:endParaRPr dirty="0"/>
          </a:p>
        </p:txBody>
      </p:sp>
      <p:sp>
        <p:nvSpPr>
          <p:cNvPr id="9" name="reprise des informations de la première page…"/>
          <p:cNvSpPr txBox="1"/>
          <p:nvPr userDrawn="1"/>
        </p:nvSpPr>
        <p:spPr>
          <a:xfrm>
            <a:off x="4808140" y="11942204"/>
            <a:ext cx="10061937" cy="12828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825500">
              <a:lnSpc>
                <a:spcPct val="80000"/>
              </a:lnSpc>
              <a:defRPr sz="2700" b="1" cap="small" spc="8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dirty="0"/>
          </a:p>
          <a:p>
            <a:pPr algn="l" defTabSz="825500">
              <a:lnSpc>
                <a:spcPct val="80000"/>
              </a:lnSpc>
              <a:defRPr sz="2700" b="1" cap="small" spc="8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dirty="0"/>
              <a:t>RECOMMANDATIONS VOILES PAR PASSES</a:t>
            </a:r>
          </a:p>
          <a:p>
            <a:pPr algn="l" defTabSz="825500">
              <a:lnSpc>
                <a:spcPct val="80000"/>
              </a:lnSpc>
              <a:defRPr sz="2700" b="1" cap="small" spc="8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dirty="0"/>
              <a:t>8 FEVRIER 2024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  <p:sp>
        <p:nvSpPr>
          <p:cNvPr id="6" name="Figure">
            <a:extLst>
              <a:ext uri="{FF2B5EF4-FFF2-40B4-BE49-F238E27FC236}">
                <a16:creationId xmlns:a16="http://schemas.microsoft.com/office/drawing/2014/main" id="{762FEB96-B7BA-4826-AFD5-C884E88C76F2}"/>
              </a:ext>
            </a:extLst>
          </p:cNvPr>
          <p:cNvSpPr/>
          <p:nvPr userDrawn="1"/>
        </p:nvSpPr>
        <p:spPr>
          <a:xfrm>
            <a:off x="2945227" y="11238205"/>
            <a:ext cx="21474653" cy="25528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685"/>
                </a:moveTo>
                <a:cubicBezTo>
                  <a:pt x="994" y="10249"/>
                  <a:pt x="2016" y="8694"/>
                  <a:pt x="3048" y="8046"/>
                </a:cubicBezTo>
                <a:cubicBezTo>
                  <a:pt x="4256" y="7287"/>
                  <a:pt x="5467" y="7774"/>
                  <a:pt x="6671" y="8519"/>
                </a:cubicBezTo>
                <a:cubicBezTo>
                  <a:pt x="7859" y="9254"/>
                  <a:pt x="9047" y="10244"/>
                  <a:pt x="10233" y="11490"/>
                </a:cubicBezTo>
                <a:cubicBezTo>
                  <a:pt x="11873" y="13934"/>
                  <a:pt x="13532" y="14766"/>
                  <a:pt x="15180" y="14012"/>
                </a:cubicBezTo>
                <a:cubicBezTo>
                  <a:pt x="16695" y="13320"/>
                  <a:pt x="18208" y="11282"/>
                  <a:pt x="19659" y="7100"/>
                </a:cubicBezTo>
                <a:cubicBezTo>
                  <a:pt x="20327" y="5173"/>
                  <a:pt x="20976" y="2798"/>
                  <a:pt x="21600" y="0"/>
                </a:cubicBezTo>
                <a:lnTo>
                  <a:pt x="21600" y="21475"/>
                </a:lnTo>
                <a:lnTo>
                  <a:pt x="9" y="21600"/>
                </a:lnTo>
                <a:lnTo>
                  <a:pt x="0" y="12685"/>
                </a:lnTo>
                <a:close/>
              </a:path>
            </a:pathLst>
          </a:custGeom>
          <a:solidFill>
            <a:srgbClr val="FF86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8600"/>
                </a:solidFill>
              </a:defRPr>
            </a:pPr>
            <a:endParaRPr/>
          </a:p>
        </p:txBody>
      </p:sp>
      <p:pic>
        <p:nvPicPr>
          <p:cNvPr id="7" name="Logos CFMS Blanc_B-04.png" descr="Logos CFMS Blanc_B-04.png">
            <a:extLst>
              <a:ext uri="{FF2B5EF4-FFF2-40B4-BE49-F238E27FC236}">
                <a16:creationId xmlns:a16="http://schemas.microsoft.com/office/drawing/2014/main" id="{3A097E2C-6FE9-49C4-A60B-4E195B5170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4198" y="12360922"/>
            <a:ext cx="2632280" cy="1175380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Rectangle">
            <a:extLst>
              <a:ext uri="{FF2B5EF4-FFF2-40B4-BE49-F238E27FC236}">
                <a16:creationId xmlns:a16="http://schemas.microsoft.com/office/drawing/2014/main" id="{635DFADB-A038-4A35-8B89-10DDF8484F8D}"/>
              </a:ext>
            </a:extLst>
          </p:cNvPr>
          <p:cNvSpPr/>
          <p:nvPr userDrawn="1"/>
        </p:nvSpPr>
        <p:spPr>
          <a:xfrm>
            <a:off x="0" y="0"/>
            <a:ext cx="24384000" cy="2880000"/>
          </a:xfrm>
          <a:prstGeom prst="rect">
            <a:avLst/>
          </a:prstGeom>
          <a:solidFill>
            <a:srgbClr val="00187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17B25EF1-9B2F-47A3-8921-5EE9D6934056}"/>
              </a:ext>
            </a:extLst>
          </p:cNvPr>
          <p:cNvSpPr/>
          <p:nvPr/>
        </p:nvSpPr>
        <p:spPr>
          <a:xfrm>
            <a:off x="23478826" y="12275875"/>
            <a:ext cx="408165" cy="9390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15934"/>
                </a:lnTo>
                <a:lnTo>
                  <a:pt x="10765" y="21600"/>
                </a:lnTo>
                <a:lnTo>
                  <a:pt x="180" y="15881"/>
                </a:lnTo>
                <a:lnTo>
                  <a:pt x="0" y="0"/>
                </a:lnTo>
                <a:close/>
              </a:path>
            </a:pathLst>
          </a:custGeom>
          <a:solidFill>
            <a:srgbClr val="001871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endParaRPr/>
          </a:p>
        </p:txBody>
      </p:sp>
      <p:sp>
        <p:nvSpPr>
          <p:cNvPr id="11" name="Texte">
            <a:extLst>
              <a:ext uri="{FF2B5EF4-FFF2-40B4-BE49-F238E27FC236}">
                <a16:creationId xmlns:a16="http://schemas.microsoft.com/office/drawing/2014/main" id="{CE052BA3-7F33-4ABE-A62B-F7F8A82477A0}"/>
              </a:ext>
            </a:extLst>
          </p:cNvPr>
          <p:cNvSpPr/>
          <p:nvPr userDrawn="1"/>
        </p:nvSpPr>
        <p:spPr>
          <a:xfrm>
            <a:off x="23682908" y="12856187"/>
            <a:ext cx="1270003" cy="1270002"/>
          </a:xfrm>
          <a:prstGeom prst="line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numCol="1" anchor="b">
            <a:spAutoFit/>
          </a:bodyPr>
          <a:lstStyle>
            <a:lvl1pPr defTabSz="584200"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D161AFAC-EB4B-4400-BC86-17C81E7F6BAD}" type="slidenum">
              <a:rPr lang="fr-FR" smtClean="0"/>
              <a:pPr/>
              <a:t>‹N°›</a:t>
            </a:fld>
            <a:endParaRPr dirty="0"/>
          </a:p>
        </p:txBody>
      </p:sp>
      <p:sp>
        <p:nvSpPr>
          <p:cNvPr id="9" name="reprise des informations de la première page…"/>
          <p:cNvSpPr txBox="1"/>
          <p:nvPr userDrawn="1"/>
        </p:nvSpPr>
        <p:spPr>
          <a:xfrm>
            <a:off x="4808140" y="12433101"/>
            <a:ext cx="10061937" cy="12828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825500">
              <a:lnSpc>
                <a:spcPct val="80000"/>
              </a:lnSpc>
              <a:defRPr sz="2700" b="1" cap="small" spc="8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kumimoji="0" lang="fr-FR" sz="2700" b="1" i="0" u="none" strike="noStrike" cap="small" spc="81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"/>
              <a:ea typeface="Helvetica Neue"/>
              <a:cs typeface="Helvetica Neue"/>
              <a:sym typeface="Calibri"/>
            </a:endParaRPr>
          </a:p>
          <a:p>
            <a:pPr algn="l" defTabSz="825500">
              <a:lnSpc>
                <a:spcPct val="80000"/>
              </a:lnSpc>
              <a:defRPr sz="2700" b="1" cap="small" spc="8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kumimoji="0" lang="fr-FR" sz="2700" b="1" i="0" u="none" strike="noStrike" cap="small" spc="81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Calibri"/>
              </a:rPr>
              <a:t>RECOMMANDATIONS VOILES PAR PASSES</a:t>
            </a:r>
          </a:p>
          <a:p>
            <a:pPr algn="l" defTabSz="825500">
              <a:lnSpc>
                <a:spcPct val="80000"/>
              </a:lnSpc>
              <a:defRPr sz="2700" b="1" cap="small" spc="8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kumimoji="0" lang="fr-FR" sz="2700" b="1" i="0" u="none" strike="noStrike" cap="small" spc="81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Calibri"/>
              </a:rPr>
              <a:t>8 FEVRIER 2024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mièr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 dirty="0"/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02E8D570-DB2A-4C96-92E1-77F8D4758D63}"/>
              </a:ext>
            </a:extLst>
          </p:cNvPr>
          <p:cNvSpPr/>
          <p:nvPr userDrawn="1"/>
        </p:nvSpPr>
        <p:spPr>
          <a:xfrm>
            <a:off x="-108248" y="4716226"/>
            <a:ext cx="24877322" cy="92764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29" extrusionOk="0">
                <a:moveTo>
                  <a:pt x="0" y="21240"/>
                </a:moveTo>
                <a:lnTo>
                  <a:pt x="20" y="5751"/>
                </a:lnTo>
                <a:cubicBezTo>
                  <a:pt x="799" y="3940"/>
                  <a:pt x="1687" y="2530"/>
                  <a:pt x="2642" y="1572"/>
                </a:cubicBezTo>
                <a:cubicBezTo>
                  <a:pt x="3625" y="584"/>
                  <a:pt x="4672" y="81"/>
                  <a:pt x="5736" y="9"/>
                </a:cubicBezTo>
                <a:cubicBezTo>
                  <a:pt x="6912" y="-71"/>
                  <a:pt x="8085" y="383"/>
                  <a:pt x="9205" y="1352"/>
                </a:cubicBezTo>
                <a:cubicBezTo>
                  <a:pt x="9925" y="1952"/>
                  <a:pt x="10640" y="2587"/>
                  <a:pt x="11351" y="3259"/>
                </a:cubicBezTo>
                <a:cubicBezTo>
                  <a:pt x="12092" y="3959"/>
                  <a:pt x="12829" y="4699"/>
                  <a:pt x="13585" y="5279"/>
                </a:cubicBezTo>
                <a:cubicBezTo>
                  <a:pt x="14457" y="5948"/>
                  <a:pt x="15351" y="6400"/>
                  <a:pt x="16254" y="6630"/>
                </a:cubicBezTo>
                <a:cubicBezTo>
                  <a:pt x="17423" y="6836"/>
                  <a:pt x="18594" y="6363"/>
                  <a:pt x="19688" y="5245"/>
                </a:cubicBezTo>
                <a:cubicBezTo>
                  <a:pt x="20369" y="4549"/>
                  <a:pt x="21011" y="3609"/>
                  <a:pt x="21598" y="2452"/>
                </a:cubicBezTo>
                <a:lnTo>
                  <a:pt x="21600" y="10635"/>
                </a:lnTo>
                <a:cubicBezTo>
                  <a:pt x="21546" y="11182"/>
                  <a:pt x="21487" y="11724"/>
                  <a:pt x="21423" y="12263"/>
                </a:cubicBezTo>
                <a:cubicBezTo>
                  <a:pt x="21334" y="13003"/>
                  <a:pt x="21234" y="13735"/>
                  <a:pt x="21123" y="14454"/>
                </a:cubicBezTo>
                <a:cubicBezTo>
                  <a:pt x="20938" y="15653"/>
                  <a:pt x="20721" y="16816"/>
                  <a:pt x="20485" y="17949"/>
                </a:cubicBezTo>
                <a:cubicBezTo>
                  <a:pt x="20229" y="19179"/>
                  <a:pt x="19949" y="20374"/>
                  <a:pt x="19649" y="21529"/>
                </a:cubicBezTo>
                <a:lnTo>
                  <a:pt x="0" y="21240"/>
                </a:lnTo>
                <a:close/>
              </a:path>
            </a:pathLst>
          </a:custGeom>
          <a:solidFill>
            <a:srgbClr val="FF87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9" name="Logos CFMS RVB-01.png" descr="Logos CFMS RVB-01.png">
            <a:extLst>
              <a:ext uri="{FF2B5EF4-FFF2-40B4-BE49-F238E27FC236}">
                <a16:creationId xmlns:a16="http://schemas.microsoft.com/office/drawing/2014/main" id="{DC01A2CA-391D-47BA-AC0F-80FEA17A1C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200" y="97200"/>
            <a:ext cx="8162353" cy="442949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5501357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Titre de diapositive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titleStyle>
    <p:bodyStyle>
      <a:lvl1pPr marL="342900" marR="0" indent="-342900" algn="just" defTabSz="2438338" rtl="0" latinLnBrk="0">
        <a:lnSpc>
          <a:spcPts val="36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2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952500" marR="0" indent="-342900" algn="just" defTabSz="2438338" rtl="0" latinLnBrk="0">
        <a:lnSpc>
          <a:spcPts val="36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2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562100" marR="0" indent="-342900" algn="just" defTabSz="2438338" rtl="0" latinLnBrk="0">
        <a:lnSpc>
          <a:spcPts val="36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2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2171700" marR="0" indent="-342900" algn="just" defTabSz="2438338" rtl="0" latinLnBrk="0">
        <a:lnSpc>
          <a:spcPts val="36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2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781300" marR="0" indent="-342900" algn="just" defTabSz="2438338" rtl="0" latinLnBrk="0">
        <a:lnSpc>
          <a:spcPts val="36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2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3390900" marR="0" indent="-342900" algn="just" defTabSz="2438338" rtl="0" latinLnBrk="0">
        <a:lnSpc>
          <a:spcPts val="36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2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4000500" marR="0" indent="-342900" algn="just" defTabSz="2438338" rtl="0" latinLnBrk="0">
        <a:lnSpc>
          <a:spcPts val="36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2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4610100" marR="0" indent="-342900" algn="just" defTabSz="2438338" rtl="0" latinLnBrk="0">
        <a:lnSpc>
          <a:spcPts val="36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2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5219700" marR="0" indent="-342900" algn="just" defTabSz="2438338" rtl="0" latinLnBrk="0">
        <a:lnSpc>
          <a:spcPts val="36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2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ujet et date"/>
          <p:cNvSpPr txBox="1"/>
          <p:nvPr/>
        </p:nvSpPr>
        <p:spPr>
          <a:xfrm>
            <a:off x="5784612" y="12164106"/>
            <a:ext cx="18209829" cy="761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lnSpc>
                <a:spcPct val="80000"/>
              </a:lnSpc>
              <a:defRPr sz="4000" cap="all" spc="2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rPr lang="fr-FR" dirty="0"/>
              <a:t>8 FEVRIER 2024</a:t>
            </a:r>
            <a:endParaRPr dirty="0"/>
          </a:p>
        </p:txBody>
      </p:sp>
      <p:pic>
        <p:nvPicPr>
          <p:cNvPr id="157" name="Logos CFMS RVB-01.png" descr="Logos CFMS RVB-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00" y="97200"/>
            <a:ext cx="8162353" cy="442949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Nom de la commission">
            <a:extLst>
              <a:ext uri="{FF2B5EF4-FFF2-40B4-BE49-F238E27FC236}">
                <a16:creationId xmlns:a16="http://schemas.microsoft.com/office/drawing/2014/main" id="{5FE67B52-487F-4B94-97B4-8DFA643AB4E0}"/>
              </a:ext>
            </a:extLst>
          </p:cNvPr>
          <p:cNvSpPr txBox="1">
            <a:spLocks/>
          </p:cNvSpPr>
          <p:nvPr/>
        </p:nvSpPr>
        <p:spPr>
          <a:xfrm>
            <a:off x="4185138" y="9930323"/>
            <a:ext cx="19565131" cy="1624172"/>
          </a:xfrm>
          <a:prstGeom prst="rect">
            <a:avLst/>
          </a:prstGeom>
        </p:spPr>
        <p:txBody>
          <a:bodyPr/>
          <a:lstStyle>
            <a:lvl1pPr marL="342900" marR="0" indent="-342900" algn="just" defTabSz="2438338" rtl="0" latinLnBrk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10000" b="0" i="0" u="none" strike="noStrike" cap="none" spc="500" baseline="0">
                <a:solidFill>
                  <a:srgbClr val="001871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952500" marR="0" indent="-342900" algn="just" defTabSz="2438338" rtl="0" latinLnBrk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27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562100" marR="0" indent="-342900" algn="just" defTabSz="2438338" rtl="0" latinLnBrk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27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2171700" marR="0" indent="-342900" algn="just" defTabSz="2438338" rtl="0" latinLnBrk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27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781300" marR="0" indent="-342900" algn="just" defTabSz="2438338" rtl="0" latinLnBrk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27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3390900" marR="0" indent="-342900" algn="just" defTabSz="2438338" rtl="0" latinLnBrk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27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4000500" marR="0" indent="-342900" algn="just" defTabSz="2438338" rtl="0" latinLnBrk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27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4610100" marR="0" indent="-342900" algn="just" defTabSz="2438338" rtl="0" latinLnBrk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27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5219700" marR="0" indent="-342900" algn="just" defTabSz="2438338" rtl="0" latinLnBrk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27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indent="0" hangingPunct="1">
              <a:spcBef>
                <a:spcPts val="3600"/>
              </a:spcBef>
              <a:buNone/>
            </a:pPr>
            <a:r>
              <a:rPr lang="fr-FR" sz="8000" dirty="0"/>
              <a:t>½ JOURNEE SCIENTIFIQUE ET TECHNIQUE</a:t>
            </a:r>
          </a:p>
        </p:txBody>
      </p:sp>
      <p:sp>
        <p:nvSpPr>
          <p:cNvPr id="7" name="Sujet et date"/>
          <p:cNvSpPr txBox="1"/>
          <p:nvPr/>
        </p:nvSpPr>
        <p:spPr>
          <a:xfrm>
            <a:off x="5784611" y="11453473"/>
            <a:ext cx="18260624" cy="16241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lnSpc>
                <a:spcPct val="80000"/>
              </a:lnSpc>
              <a:defRPr sz="4000" cap="all" spc="2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 algn="l"/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9" name="commission">
            <a:extLst>
              <a:ext uri="{FF2B5EF4-FFF2-40B4-BE49-F238E27FC236}">
                <a16:creationId xmlns:a16="http://schemas.microsoft.com/office/drawing/2014/main" id="{954D35A6-4FA1-428F-8EEC-175DC6264757}"/>
              </a:ext>
            </a:extLst>
          </p:cNvPr>
          <p:cNvSpPr txBox="1">
            <a:spLocks/>
          </p:cNvSpPr>
          <p:nvPr/>
        </p:nvSpPr>
        <p:spPr>
          <a:xfrm>
            <a:off x="1773936" y="7595662"/>
            <a:ext cx="21976333" cy="1770594"/>
          </a:xfrm>
          <a:prstGeom prst="rect">
            <a:avLst/>
          </a:prstGeom>
        </p:spPr>
        <p:txBody>
          <a:bodyPr anchor="t"/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ctr" hangingPunct="1"/>
            <a:r>
              <a:rPr lang="fr-FR" sz="6600" dirty="0">
                <a:solidFill>
                  <a:schemeClr val="bg1"/>
                </a:solidFill>
                <a:latin typeface="+mn-lt"/>
              </a:rPr>
              <a:t> Recommandations du CFMS pour la conception, le dimensionnement, l’exécution et le contrôle des Voiles Par Passes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C11DEE7E-77C5-4F84-84A4-ACF4C0FC7D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9898" y="97965"/>
            <a:ext cx="4456562" cy="540152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itre…"/>
          <p:cNvSpPr txBox="1">
            <a:spLocks noGrp="1"/>
          </p:cNvSpPr>
          <p:nvPr>
            <p:ph type="title" idx="4294967295"/>
          </p:nvPr>
        </p:nvSpPr>
        <p:spPr>
          <a:xfrm>
            <a:off x="3995006" y="4843984"/>
            <a:ext cx="17826038" cy="48514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defRPr sz="8700" spc="435">
                <a:solidFill>
                  <a:srgbClr val="47545D"/>
                </a:solidFill>
                <a:latin typeface="+mn-lt"/>
                <a:ea typeface="+mn-ea"/>
                <a:cs typeface="+mn-cs"/>
                <a:sym typeface="Calibri"/>
              </a:defRPr>
            </a:pPr>
            <a:br>
              <a:rPr lang="fr-FR" dirty="0"/>
            </a:br>
            <a:br>
              <a:rPr lang="fr-FR" dirty="0"/>
            </a:br>
            <a:r>
              <a:rPr lang="fr-FR" dirty="0"/>
              <a:t>Introduction de la demi-journée: origine des recommandations</a:t>
            </a:r>
            <a:br>
              <a:rPr lang="fr-FR" dirty="0"/>
            </a:br>
            <a:br>
              <a:rPr lang="fr-FR" dirty="0"/>
            </a:br>
            <a:r>
              <a:rPr lang="fr-FR" sz="6000" dirty="0"/>
              <a:t>par Pascal AGUADO (GEOTEC)</a:t>
            </a:r>
            <a:br>
              <a:rPr lang="fr-FR" sz="6000" dirty="0"/>
            </a:br>
            <a:endParaRPr sz="6000" dirty="0"/>
          </a:p>
        </p:txBody>
      </p:sp>
      <p:pic>
        <p:nvPicPr>
          <p:cNvPr id="13" name="Logos CFMS RVB-01.png" descr="Logos CFMS RVB-01.png">
            <a:extLst>
              <a:ext uri="{FF2B5EF4-FFF2-40B4-BE49-F238E27FC236}">
                <a16:creationId xmlns:a16="http://schemas.microsoft.com/office/drawing/2014/main" id="{BDDDEE19-6CB0-4F03-8806-4F8A9EA1D2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0" y="97965"/>
            <a:ext cx="8162354" cy="442949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" name="Groupe">
            <a:extLst>
              <a:ext uri="{FF2B5EF4-FFF2-40B4-BE49-F238E27FC236}">
                <a16:creationId xmlns:a16="http://schemas.microsoft.com/office/drawing/2014/main" id="{DBF0D9FA-6DC7-4AE3-BE0D-1A6FD1D1201B}"/>
              </a:ext>
            </a:extLst>
          </p:cNvPr>
          <p:cNvGrpSpPr/>
          <p:nvPr/>
        </p:nvGrpSpPr>
        <p:grpSpPr>
          <a:xfrm>
            <a:off x="23207893" y="12343608"/>
            <a:ext cx="1474083" cy="1850313"/>
            <a:chOff x="0" y="0"/>
            <a:chExt cx="1474082" cy="1850311"/>
          </a:xfrm>
        </p:grpSpPr>
        <p:sp>
          <p:nvSpPr>
            <p:cNvPr id="15" name="Figure">
              <a:extLst>
                <a:ext uri="{FF2B5EF4-FFF2-40B4-BE49-F238E27FC236}">
                  <a16:creationId xmlns:a16="http://schemas.microsoft.com/office/drawing/2014/main" id="{4C2AD1FD-0071-48CC-8A93-F811C98544D4}"/>
                </a:ext>
              </a:extLst>
            </p:cNvPr>
            <p:cNvSpPr/>
            <p:nvPr/>
          </p:nvSpPr>
          <p:spPr>
            <a:xfrm>
              <a:off x="0" y="0"/>
              <a:ext cx="408164" cy="939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5934"/>
                  </a:lnTo>
                  <a:lnTo>
                    <a:pt x="10765" y="21600"/>
                  </a:lnTo>
                  <a:lnTo>
                    <a:pt x="180" y="158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187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16" name="Texte">
              <a:extLst>
                <a:ext uri="{FF2B5EF4-FFF2-40B4-BE49-F238E27FC236}">
                  <a16:creationId xmlns:a16="http://schemas.microsoft.com/office/drawing/2014/main" id="{95E01EC6-8AF1-4017-826E-29CFB3615723}"/>
                </a:ext>
              </a:extLst>
            </p:cNvPr>
            <p:cNvSpPr/>
            <p:nvPr/>
          </p:nvSpPr>
          <p:spPr>
            <a:xfrm>
              <a:off x="204082" y="580311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0800" tIns="50800" rIns="50800" bIns="50800" numCol="1" anchor="b">
              <a:spAutoFit/>
            </a:bodyPr>
            <a:lstStyle>
              <a:lvl1pPr defTabSz="584200">
                <a:defRPr sz="19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lvl1pPr>
            </a:lstStyle>
            <a:p>
              <a:fld id="{86CB4B4D-7CA3-9044-876B-883B54F8677D}" type="slidenum">
                <a:rPr/>
                <a:pPr/>
                <a:t>2</a:t>
              </a:fld>
              <a:endParaRPr/>
            </a:p>
          </p:txBody>
        </p:sp>
      </p:grpSp>
      <p:pic>
        <p:nvPicPr>
          <p:cNvPr id="9" name="Image 8">
            <a:extLst>
              <a:ext uri="{FF2B5EF4-FFF2-40B4-BE49-F238E27FC236}">
                <a16:creationId xmlns:a16="http://schemas.microsoft.com/office/drawing/2014/main" id="{82043A4E-4D91-4F23-BA6C-3968EAC2202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58" b="18342"/>
          <a:stretch/>
        </p:blipFill>
        <p:spPr>
          <a:xfrm>
            <a:off x="0" y="12260937"/>
            <a:ext cx="2900363" cy="132380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E7CBC6A0-A5F0-464C-BC2C-B1CCC578C5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2313" y="97965"/>
            <a:ext cx="4456562" cy="540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2715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la page…"/>
          <p:cNvSpPr txBox="1">
            <a:spLocks/>
          </p:cNvSpPr>
          <p:nvPr/>
        </p:nvSpPr>
        <p:spPr>
          <a:xfrm>
            <a:off x="2987040" y="687388"/>
            <a:ext cx="18557875" cy="1819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Autofit/>
          </a:bodyPr>
          <a:lstStyle/>
          <a:p>
            <a:pPr marL="0" marR="0" lvl="0" indent="0" algn="l" defTabSz="2438338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spc="3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kumimoji="0" lang="fr-FR" sz="6000" b="1" i="0" u="none" strike="noStrike" kern="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GT du</a:t>
            </a:r>
            <a:r>
              <a:rPr kumimoji="0" lang="fr-FR" sz="6000" b="1" i="0" u="none" strike="noStrike" kern="0" cap="none" spc="30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CFMS : Voiles par Passes-Historique</a:t>
            </a:r>
            <a:endParaRPr kumimoji="0" lang="fr-FR" sz="6000" b="1" i="0" u="none" strike="noStrike" kern="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3" name="Sous-titre - calibri gras corps 40pts">
            <a:extLst>
              <a:ext uri="{FF2B5EF4-FFF2-40B4-BE49-F238E27FC236}">
                <a16:creationId xmlns:a16="http://schemas.microsoft.com/office/drawing/2014/main" id="{FA62CFE0-4E69-4C7C-B514-EB6B663926C8}"/>
              </a:ext>
            </a:extLst>
          </p:cNvPr>
          <p:cNvSpPr txBox="1"/>
          <p:nvPr/>
        </p:nvSpPr>
        <p:spPr>
          <a:xfrm>
            <a:off x="3084383" y="3678447"/>
            <a:ext cx="18339310" cy="67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lnSpc>
                <a:spcPts val="4400"/>
              </a:lnSpc>
              <a:defRPr sz="4000" b="1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rPr lang="fr-FR" dirty="0"/>
              <a:t>Historique : Un petit retour en arrière</a:t>
            </a:r>
            <a:endParaRPr dirty="0"/>
          </a:p>
        </p:txBody>
      </p:sp>
      <p:sp>
        <p:nvSpPr>
          <p:cNvPr id="4" name="Corps de texte standard…">
            <a:extLst>
              <a:ext uri="{FF2B5EF4-FFF2-40B4-BE49-F238E27FC236}">
                <a16:creationId xmlns:a16="http://schemas.microsoft.com/office/drawing/2014/main" id="{822F91A3-1B83-40FC-832B-1007C76B0FD7}"/>
              </a:ext>
            </a:extLst>
          </p:cNvPr>
          <p:cNvSpPr txBox="1"/>
          <p:nvPr/>
        </p:nvSpPr>
        <p:spPr>
          <a:xfrm>
            <a:off x="3084383" y="4910284"/>
            <a:ext cx="18339308" cy="6412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just">
              <a:lnSpc>
                <a:spcPts val="3600"/>
              </a:lnSpc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dirty="0"/>
              <a:t>En 2019, nous établissons le constat qu’il s’agit d’une technique</a:t>
            </a:r>
          </a:p>
          <a:p>
            <a:pPr algn="just">
              <a:lnSpc>
                <a:spcPts val="3600"/>
              </a:lnSpc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dirty="0"/>
          </a:p>
          <a:p>
            <a:pPr marL="900000" indent="-900000" algn="just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dirty="0">
                <a:solidFill>
                  <a:srgbClr val="000000"/>
                </a:solidFill>
                <a:sym typeface="Calibri"/>
              </a:rPr>
              <a:t>Fortement développée en Région Parisienne et de plus en plus en Régions Métropolitaines</a:t>
            </a:r>
          </a:p>
          <a:p>
            <a:pPr marL="900000" indent="-900000" algn="just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dirty="0">
                <a:solidFill>
                  <a:srgbClr val="000000"/>
                </a:solidFill>
                <a:sym typeface="Calibri"/>
              </a:rPr>
              <a:t>Qui ne dispose pas de référentiel tant du point de vue de la </a:t>
            </a:r>
            <a:r>
              <a:rPr lang="fr-FR" sz="2700" b="1" dirty="0">
                <a:solidFill>
                  <a:srgbClr val="001871"/>
                </a:solidFill>
                <a:sym typeface="Calibri"/>
              </a:rPr>
              <a:t>conception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, du </a:t>
            </a:r>
            <a:r>
              <a:rPr lang="fr-FR" sz="2700" b="1" dirty="0">
                <a:solidFill>
                  <a:srgbClr val="001871"/>
                </a:solidFill>
                <a:sym typeface="Calibri"/>
              </a:rPr>
              <a:t>dimensionnement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 (simplement évoquée dans la NF P94-282) que de la </a:t>
            </a:r>
            <a:r>
              <a:rPr lang="fr-FR" sz="2700" b="1" dirty="0">
                <a:solidFill>
                  <a:srgbClr val="001871"/>
                </a:solidFill>
                <a:sym typeface="Calibri"/>
              </a:rPr>
              <a:t>mise en œuvre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 et des </a:t>
            </a:r>
            <a:r>
              <a:rPr lang="fr-FR" sz="2700" b="1" dirty="0">
                <a:solidFill>
                  <a:srgbClr val="001871"/>
                </a:solidFill>
                <a:sym typeface="Calibri"/>
              </a:rPr>
              <a:t>contrôles</a:t>
            </a:r>
            <a:endParaRPr lang="fr-FR" sz="2700" dirty="0">
              <a:solidFill>
                <a:srgbClr val="001871"/>
              </a:solidFill>
              <a:sym typeface="Calibri"/>
            </a:endParaRPr>
          </a:p>
          <a:p>
            <a:pPr marL="900000" indent="-900000" algn="just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dirty="0">
                <a:solidFill>
                  <a:srgbClr val="000000"/>
                </a:solidFill>
                <a:sym typeface="Calibri"/>
              </a:rPr>
              <a:t>Potentiellement à risques en cours de chantier (</a:t>
            </a:r>
            <a:r>
              <a:rPr lang="fr-FR" sz="2700" b="1" dirty="0">
                <a:solidFill>
                  <a:srgbClr val="FF8600"/>
                </a:solidFill>
                <a:sym typeface="Calibri"/>
              </a:rPr>
              <a:t>déplacements excessifs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, </a:t>
            </a:r>
            <a:r>
              <a:rPr lang="fr-FR" sz="2700" b="1" dirty="0">
                <a:solidFill>
                  <a:srgbClr val="FF8600"/>
                </a:solidFill>
                <a:sym typeface="Calibri"/>
              </a:rPr>
              <a:t>ef</a:t>
            </a:r>
            <a:r>
              <a:rPr lang="fr-FR" sz="2800" b="1" dirty="0">
                <a:solidFill>
                  <a:srgbClr val="FF8600"/>
                </a:solidFill>
                <a:sym typeface="Calibri"/>
              </a:rPr>
              <a:t>fondrements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)</a:t>
            </a:r>
          </a:p>
          <a:p>
            <a:pPr marL="900000" indent="-900000" algn="just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dirty="0">
                <a:solidFill>
                  <a:srgbClr val="000000"/>
                </a:solidFill>
                <a:sym typeface="Calibri"/>
              </a:rPr>
              <a:t>Potentiellement à risques lors de l’exploitation de l’ouvrage géotechnique (</a:t>
            </a:r>
            <a:r>
              <a:rPr lang="fr-FR" b="1" dirty="0">
                <a:solidFill>
                  <a:srgbClr val="FF8600"/>
                </a:solidFill>
                <a:sym typeface="Calibri"/>
              </a:rPr>
              <a:t>infiltrations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)</a:t>
            </a:r>
          </a:p>
          <a:p>
            <a:pPr algn="just">
              <a:lnSpc>
                <a:spcPts val="3500"/>
              </a:lnSpc>
              <a:buSzPct val="100000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sz="2700" b="1" dirty="0">
              <a:solidFill>
                <a:srgbClr val="000000"/>
              </a:solidFill>
              <a:sym typeface="Calibri"/>
            </a:endParaRPr>
          </a:p>
          <a:p>
            <a:pPr algn="just">
              <a:lnSpc>
                <a:spcPts val="3500"/>
              </a:lnSpc>
              <a:buSzPct val="100000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sz="2700" b="1" dirty="0">
              <a:solidFill>
                <a:srgbClr val="000000"/>
              </a:solidFill>
              <a:sym typeface="Calibri"/>
            </a:endParaRPr>
          </a:p>
          <a:p>
            <a:pPr algn="just">
              <a:lnSpc>
                <a:spcPts val="3500"/>
              </a:lnSpc>
              <a:buSzPct val="100000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b="1" dirty="0">
                <a:solidFill>
                  <a:srgbClr val="000000"/>
                </a:solidFill>
                <a:sym typeface="Calibri"/>
              </a:rPr>
              <a:t>A l’été 2019, le Conseil du CFMS nous autorise à former un groupe de travail afin d’engager la rédaction de recommandations pour la conception, le dimensionnement, l’exécution et le contrôle de la technique des Voiles Par Passes</a:t>
            </a:r>
          </a:p>
          <a:p>
            <a:pPr algn="just">
              <a:lnSpc>
                <a:spcPts val="3500"/>
              </a:lnSpc>
              <a:buSzPct val="100000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sz="2700" b="1" dirty="0">
              <a:solidFill>
                <a:srgbClr val="000000"/>
              </a:solidFill>
              <a:sym typeface="Calibri"/>
            </a:endParaRPr>
          </a:p>
          <a:p>
            <a:pPr algn="just">
              <a:lnSpc>
                <a:spcPts val="3500"/>
              </a:lnSpc>
              <a:buSzPct val="100000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b="1" dirty="0">
                <a:solidFill>
                  <a:srgbClr val="000000"/>
                </a:solidFill>
                <a:sym typeface="Calibri"/>
              </a:rPr>
              <a:t>Nous imaginons un document d’une cinquantaine de pages (hors annexes) adressé aux bureaux d’études géotechniques, maîtres d’œuvre, entreprises générales, entreprises de VPP, contrôleurs techniques, maîtres d’ouvrage,…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49BB379-2046-4714-90B8-77B86A62558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58" b="18342"/>
          <a:stretch/>
        </p:blipFill>
        <p:spPr>
          <a:xfrm>
            <a:off x="0" y="12260937"/>
            <a:ext cx="2900363" cy="132380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- calibri gras corps 40pts">
            <a:extLst>
              <a:ext uri="{FF2B5EF4-FFF2-40B4-BE49-F238E27FC236}">
                <a16:creationId xmlns:a16="http://schemas.microsoft.com/office/drawing/2014/main" id="{2C526F0C-DF3D-480D-B6C9-DB87B5E57C54}"/>
              </a:ext>
            </a:extLst>
          </p:cNvPr>
          <p:cNvSpPr txBox="1"/>
          <p:nvPr/>
        </p:nvSpPr>
        <p:spPr>
          <a:xfrm>
            <a:off x="3084383" y="3678447"/>
            <a:ext cx="18339310" cy="67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lnSpc>
                <a:spcPts val="4400"/>
              </a:lnSpc>
              <a:defRPr sz="4000" b="1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rPr lang="fr-FR" dirty="0"/>
              <a:t>Organisation du Groupe de Travail</a:t>
            </a:r>
            <a:endParaRPr dirty="0"/>
          </a:p>
        </p:txBody>
      </p:sp>
      <p:sp>
        <p:nvSpPr>
          <p:cNvPr id="4" name="Corps de texte standard…">
            <a:extLst>
              <a:ext uri="{FF2B5EF4-FFF2-40B4-BE49-F238E27FC236}">
                <a16:creationId xmlns:a16="http://schemas.microsoft.com/office/drawing/2014/main" id="{B66E1796-785C-4760-9B21-FAD851EDC6CD}"/>
              </a:ext>
            </a:extLst>
          </p:cNvPr>
          <p:cNvSpPr txBox="1"/>
          <p:nvPr/>
        </p:nvSpPr>
        <p:spPr>
          <a:xfrm>
            <a:off x="3084382" y="4910284"/>
            <a:ext cx="19892349" cy="68352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marL="900000" indent="-900000" algn="l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dirty="0">
                <a:solidFill>
                  <a:srgbClr val="000000"/>
                </a:solidFill>
                <a:sym typeface="Calibri"/>
              </a:rPr>
              <a:t>La </a:t>
            </a:r>
            <a:r>
              <a:rPr lang="fr-FR" sz="2700" b="1" dirty="0">
                <a:solidFill>
                  <a:srgbClr val="FF8600"/>
                </a:solidFill>
                <a:sym typeface="Calibri"/>
              </a:rPr>
              <a:t>présidence</a:t>
            </a:r>
            <a:r>
              <a:rPr lang="fr-FR" sz="2700" b="1" dirty="0">
                <a:solidFill>
                  <a:srgbClr val="001871"/>
                </a:solidFill>
                <a:sym typeface="Calibri"/>
              </a:rPr>
              <a:t> 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du GT est assurée par Pascal AGUADO (GEOTEC)</a:t>
            </a:r>
          </a:p>
          <a:p>
            <a:pPr marL="900000" indent="-900000" algn="l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dirty="0">
                <a:solidFill>
                  <a:srgbClr val="000000"/>
                </a:solidFill>
                <a:sym typeface="Calibri"/>
              </a:rPr>
              <a:t>L’</a:t>
            </a:r>
            <a:r>
              <a:rPr lang="fr-FR" sz="2700" b="1" dirty="0">
                <a:solidFill>
                  <a:srgbClr val="FF8600"/>
                </a:solidFill>
                <a:sym typeface="Calibri"/>
              </a:rPr>
              <a:t>animation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 du GT est assurée par Nicolas NAYRAND (BUREAU VERITAS CONSTRUCTION)</a:t>
            </a:r>
          </a:p>
          <a:p>
            <a:pPr algn="l">
              <a:lnSpc>
                <a:spcPts val="3500"/>
              </a:lnSpc>
              <a:buSzPct val="100000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sz="2700" dirty="0">
              <a:solidFill>
                <a:srgbClr val="000000"/>
              </a:solidFill>
              <a:sym typeface="Calibri"/>
            </a:endParaRPr>
          </a:p>
          <a:p>
            <a:pPr marL="900000" indent="-900000" algn="l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dirty="0">
                <a:solidFill>
                  <a:srgbClr val="000000"/>
                </a:solidFill>
                <a:sym typeface="Calibri"/>
              </a:rPr>
              <a:t>Nous formons 5 sous-groupes afin de jalonner l’organisation des futures recommandations</a:t>
            </a:r>
          </a:p>
          <a:p>
            <a:pPr marL="900000" indent="-900000" algn="l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sz="2700" dirty="0">
              <a:solidFill>
                <a:srgbClr val="000000"/>
              </a:solidFill>
              <a:sym typeface="Calibri"/>
            </a:endParaRPr>
          </a:p>
          <a:p>
            <a:pPr marL="900000" indent="-900000" algn="l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b="1" dirty="0">
                <a:solidFill>
                  <a:srgbClr val="001871"/>
                </a:solidFill>
                <a:sym typeface="Calibri"/>
              </a:rPr>
              <a:t>Etat des lieux de la technique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			Vivien DARRAS (CPA EXPERTS)</a:t>
            </a:r>
          </a:p>
          <a:p>
            <a:pPr marL="900000" indent="-900000" algn="l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b="1" dirty="0">
                <a:solidFill>
                  <a:srgbClr val="001871"/>
                </a:solidFill>
                <a:sym typeface="Calibri"/>
              </a:rPr>
              <a:t>Domaine et limites d’utilisation 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(conception G2)		Jean GEISLER (STRGEO)</a:t>
            </a:r>
          </a:p>
          <a:p>
            <a:pPr marL="900000" indent="-900000" algn="l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b="1" dirty="0">
                <a:solidFill>
                  <a:srgbClr val="001871"/>
                </a:solidFill>
                <a:sym typeface="Calibri"/>
              </a:rPr>
              <a:t>Dimensionnement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 (phase Etude G3 et G4)			Benoit CAYZAC (BOUYGUES)</a:t>
            </a:r>
          </a:p>
          <a:p>
            <a:pPr marL="900000" indent="-900000" algn="l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b="1" dirty="0">
                <a:solidFill>
                  <a:srgbClr val="001871"/>
                </a:solidFill>
                <a:sym typeface="Calibri"/>
              </a:rPr>
              <a:t>Mode opératoire et dispositions constructives 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(phase Etude G3 et G4)	Patrick DA ROSA (DEMOTERRE) puis Nicolas NAYRAND</a:t>
            </a:r>
          </a:p>
          <a:p>
            <a:pPr marL="900000" indent="-900000" algn="l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b="1" dirty="0">
                <a:solidFill>
                  <a:srgbClr val="001871"/>
                </a:solidFill>
                <a:sym typeface="Calibri"/>
              </a:rPr>
              <a:t>Contrôles et réception 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(phase Suivi G3 et G4)			Nicolas NAYRAND (BUREAU VERITAS CONSTRUCTION)</a:t>
            </a:r>
          </a:p>
          <a:p>
            <a:pPr marL="900000" indent="-900000" algn="l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sz="2700" dirty="0">
              <a:solidFill>
                <a:srgbClr val="000000"/>
              </a:solidFill>
              <a:sym typeface="Calibri"/>
            </a:endParaRPr>
          </a:p>
          <a:p>
            <a:pPr algn="l">
              <a:lnSpc>
                <a:spcPts val="3500"/>
              </a:lnSpc>
              <a:buSzPct val="100000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sz="2700" b="1" dirty="0">
              <a:solidFill>
                <a:srgbClr val="000000"/>
              </a:solidFill>
              <a:sym typeface="Calibri"/>
            </a:endParaRPr>
          </a:p>
          <a:p>
            <a:pPr>
              <a:lnSpc>
                <a:spcPts val="3500"/>
              </a:lnSpc>
              <a:buSzPct val="100000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b="1" dirty="0">
                <a:solidFill>
                  <a:srgbClr val="000000"/>
                </a:solidFill>
                <a:sym typeface="Calibri"/>
              </a:rPr>
              <a:t>Au total, ce sont près de 60 professionnels qui participent aux échanges et assurent une très forte représentativité</a:t>
            </a:r>
          </a:p>
          <a:p>
            <a:pPr>
              <a:lnSpc>
                <a:spcPts val="3500"/>
              </a:lnSpc>
              <a:buSzPct val="100000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b="1" dirty="0">
                <a:solidFill>
                  <a:srgbClr val="000000"/>
                </a:solidFill>
                <a:sym typeface="Calibri"/>
              </a:rPr>
              <a:t>(Entreprises de voiles par passes et de terrassement, Maîtrise d’œuvre géotechnique, Contrôle technique construction, Assurance, Expertise, Entreprises générales, Entreprises de fondations spéciales, Santé au travail/Prévention des risques)</a:t>
            </a:r>
          </a:p>
        </p:txBody>
      </p:sp>
      <p:sp>
        <p:nvSpPr>
          <p:cNvPr id="5" name="Titre de la page…">
            <a:extLst>
              <a:ext uri="{FF2B5EF4-FFF2-40B4-BE49-F238E27FC236}">
                <a16:creationId xmlns:a16="http://schemas.microsoft.com/office/drawing/2014/main" id="{31A65625-23B0-48C4-A469-1F6505EA7A30}"/>
              </a:ext>
            </a:extLst>
          </p:cNvPr>
          <p:cNvSpPr txBox="1">
            <a:spLocks/>
          </p:cNvSpPr>
          <p:nvPr/>
        </p:nvSpPr>
        <p:spPr>
          <a:xfrm>
            <a:off x="2987040" y="687388"/>
            <a:ext cx="18557875" cy="1819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Autofit/>
          </a:bodyPr>
          <a:lstStyle/>
          <a:p>
            <a:pPr marL="0" marR="0" lvl="0" indent="0" algn="l" defTabSz="2438338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spc="3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kumimoji="0" lang="fr-FR" sz="6000" b="1" i="0" u="none" strike="noStrike" kern="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GT du</a:t>
            </a:r>
            <a:r>
              <a:rPr kumimoji="0" lang="fr-FR" sz="6000" b="1" i="0" u="none" strike="noStrike" kern="0" cap="none" spc="30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CFMS : Voiles par Passes-Historique</a:t>
            </a:r>
            <a:endParaRPr kumimoji="0" lang="fr-FR" sz="6000" b="1" i="0" u="none" strike="noStrike" kern="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B270871-DD87-4C10-BC4F-72A11816DF4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58" b="18342"/>
          <a:stretch/>
        </p:blipFill>
        <p:spPr>
          <a:xfrm>
            <a:off x="0" y="12260937"/>
            <a:ext cx="2900363" cy="13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41550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rps de texte standard…">
            <a:extLst>
              <a:ext uri="{FF2B5EF4-FFF2-40B4-BE49-F238E27FC236}">
                <a16:creationId xmlns:a16="http://schemas.microsoft.com/office/drawing/2014/main" id="{D7007B38-6E96-4309-AA49-1289D5E6438A}"/>
              </a:ext>
            </a:extLst>
          </p:cNvPr>
          <p:cNvSpPr txBox="1"/>
          <p:nvPr/>
        </p:nvSpPr>
        <p:spPr>
          <a:xfrm>
            <a:off x="2784345" y="4281634"/>
            <a:ext cx="9107618" cy="6814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marL="900000" indent="-900000" algn="just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b="1" dirty="0">
                <a:solidFill>
                  <a:srgbClr val="FF8600"/>
                </a:solidFill>
                <a:sym typeface="Calibri"/>
              </a:rPr>
              <a:t>A partir de l’été 2021, 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les recommandations prennent forme avec la rédaction d’une version martyre, à la charge de l’encadrement du groupe de travail</a:t>
            </a:r>
          </a:p>
          <a:p>
            <a:pPr marL="900000" indent="-900000" algn="just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dirty="0">
                <a:solidFill>
                  <a:srgbClr val="000000"/>
                </a:solidFill>
                <a:sym typeface="Calibri"/>
              </a:rPr>
              <a:t>Cette </a:t>
            </a:r>
            <a:r>
              <a:rPr lang="fr-FR" sz="2700" b="1" dirty="0">
                <a:solidFill>
                  <a:srgbClr val="FF8600"/>
                </a:solidFill>
                <a:sym typeface="Calibri"/>
              </a:rPr>
              <a:t>version martyre a été adressée à l’ensemble des membres du GT 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à la suite de la troisième réunion plénière du 3 décembre 2021</a:t>
            </a:r>
          </a:p>
          <a:p>
            <a:pPr marL="900000" indent="-900000" algn="just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dirty="0">
                <a:solidFill>
                  <a:srgbClr val="000000"/>
                </a:solidFill>
                <a:sym typeface="Calibri"/>
              </a:rPr>
              <a:t>Relecture et formulation de </a:t>
            </a:r>
            <a:r>
              <a:rPr lang="fr-FR" sz="2700" b="1" dirty="0">
                <a:solidFill>
                  <a:srgbClr val="FF8600"/>
                </a:solidFill>
                <a:sym typeface="Calibri"/>
              </a:rPr>
              <a:t>commentaires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: </a:t>
            </a:r>
            <a:r>
              <a:rPr lang="fr-FR" sz="2700" b="1" dirty="0">
                <a:solidFill>
                  <a:srgbClr val="FF8600"/>
                </a:solidFill>
                <a:sym typeface="Calibri"/>
              </a:rPr>
              <a:t>728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 commentaires reçus</a:t>
            </a:r>
          </a:p>
          <a:p>
            <a:pPr marL="900000" indent="-900000" algn="just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dirty="0">
                <a:solidFill>
                  <a:srgbClr val="000000"/>
                </a:solidFill>
                <a:sym typeface="Calibri"/>
              </a:rPr>
              <a:t>Réunions de dépouillement (12 réunions): Dépouillement exhaustif, réalisé au cours de séances plénières, en respectant le principe du consensus</a:t>
            </a:r>
          </a:p>
          <a:p>
            <a:pPr marL="900000" indent="-900000" algn="just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sz="2700" dirty="0">
              <a:solidFill>
                <a:srgbClr val="000000"/>
              </a:solidFill>
              <a:sym typeface="Calibri"/>
            </a:endParaRPr>
          </a:p>
          <a:p>
            <a:pPr marL="900000" indent="-900000" algn="just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b="1" dirty="0">
                <a:solidFill>
                  <a:srgbClr val="FF8600"/>
                </a:solidFill>
                <a:sym typeface="Calibri"/>
              </a:rPr>
              <a:t>Texte relu par 3 membres de la CST du CFMS 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(3 réunions de discussions des commentaires)</a:t>
            </a:r>
          </a:p>
          <a:p>
            <a:pPr marL="900000" indent="-900000" algn="just">
              <a:lnSpc>
                <a:spcPts val="3500"/>
              </a:lnSpc>
              <a:buSzPct val="100000"/>
              <a:buBlip>
                <a:blip r:embed="rId2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b="1" dirty="0">
                <a:solidFill>
                  <a:srgbClr val="FF8600"/>
                </a:solidFill>
                <a:sym typeface="Calibri"/>
              </a:rPr>
              <a:t>Texte paru le 6 octobre 2023</a:t>
            </a:r>
            <a:endParaRPr lang="fr-FR" sz="2700" dirty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7" name="Titre de la page…">
            <a:extLst>
              <a:ext uri="{FF2B5EF4-FFF2-40B4-BE49-F238E27FC236}">
                <a16:creationId xmlns:a16="http://schemas.microsoft.com/office/drawing/2014/main" id="{E54602CD-3197-40CC-B91F-942130C9B0D8}"/>
              </a:ext>
            </a:extLst>
          </p:cNvPr>
          <p:cNvSpPr txBox="1">
            <a:spLocks/>
          </p:cNvSpPr>
          <p:nvPr/>
        </p:nvSpPr>
        <p:spPr>
          <a:xfrm>
            <a:off x="2987040" y="687388"/>
            <a:ext cx="18557875" cy="1819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Autofit/>
          </a:bodyPr>
          <a:lstStyle/>
          <a:p>
            <a:pPr marL="0" marR="0" lvl="0" indent="0" algn="l" defTabSz="2438338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spc="3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kumimoji="0" lang="fr-FR" sz="6000" b="1" i="0" u="none" strike="noStrike" kern="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GT du</a:t>
            </a:r>
            <a:r>
              <a:rPr kumimoji="0" lang="fr-FR" sz="6000" b="1" i="0" u="none" strike="noStrike" kern="0" cap="none" spc="30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CFMS : Voiles par Passes-Historique</a:t>
            </a:r>
            <a:endParaRPr kumimoji="0" lang="fr-FR" sz="6000" b="1" i="0" u="none" strike="noStrike" kern="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CD798120-A5C5-4BA9-9BE9-4548156CE8D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58" b="18342"/>
          <a:stretch/>
        </p:blipFill>
        <p:spPr>
          <a:xfrm>
            <a:off x="0" y="12260937"/>
            <a:ext cx="2900363" cy="132380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1FCBB51D-70D7-42A6-A6E6-53999CB28A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02058" y="3117125"/>
            <a:ext cx="7040960" cy="940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04615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de la page…">
            <a:extLst>
              <a:ext uri="{FF2B5EF4-FFF2-40B4-BE49-F238E27FC236}">
                <a16:creationId xmlns:a16="http://schemas.microsoft.com/office/drawing/2014/main" id="{C1F45F18-83E3-40A0-A5F1-8EC7669A09B0}"/>
              </a:ext>
            </a:extLst>
          </p:cNvPr>
          <p:cNvSpPr txBox="1">
            <a:spLocks/>
          </p:cNvSpPr>
          <p:nvPr/>
        </p:nvSpPr>
        <p:spPr>
          <a:xfrm>
            <a:off x="2987040" y="687388"/>
            <a:ext cx="18557875" cy="1819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Autofit/>
          </a:bodyPr>
          <a:lstStyle/>
          <a:p>
            <a:pPr marL="0" marR="0" lvl="0" indent="0" algn="l" defTabSz="2438338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spc="3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kumimoji="0" lang="fr-FR" sz="6000" b="1" i="0" u="none" strike="noStrike" kern="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GT du</a:t>
            </a:r>
            <a:r>
              <a:rPr kumimoji="0" lang="fr-FR" sz="6000" b="1" i="0" u="none" strike="noStrike" kern="0" cap="none" spc="30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CFMS : Voiles par Passes</a:t>
            </a:r>
            <a:endParaRPr kumimoji="0" lang="fr-FR" sz="6000" b="1" i="0" u="none" strike="noStrike" kern="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C792C0BC-400A-4751-99E2-E7D76929A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58" b="18342"/>
          <a:stretch/>
        </p:blipFill>
        <p:spPr>
          <a:xfrm>
            <a:off x="0" y="12260937"/>
            <a:ext cx="2900363" cy="1323809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2E8BCDE3-195D-4618-86C1-97546CF45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9921" y="3200413"/>
            <a:ext cx="11652111" cy="8943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15387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</TotalTime>
  <Words>531</Words>
  <Application>Microsoft Office PowerPoint</Application>
  <PresentationFormat>Personnalisé</PresentationFormat>
  <Paragraphs>43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Calibri</vt:lpstr>
      <vt:lpstr>Helvetica Neue</vt:lpstr>
      <vt:lpstr>Helvetica Neue Medium</vt:lpstr>
      <vt:lpstr>21_BasicWhite</vt:lpstr>
      <vt:lpstr>Présentation PowerPoint</vt:lpstr>
      <vt:lpstr>  Introduction de la demi-journée: origine des recommandations  par Pascal AGUADO (GEOTEC) 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</dc:title>
  <dc:creator>BERNHARDT Valérie</dc:creator>
  <cp:lastModifiedBy>Pascal Aguado</cp:lastModifiedBy>
  <cp:revision>156</cp:revision>
  <cp:lastPrinted>2023-05-15T12:20:58Z</cp:lastPrinted>
  <dcterms:modified xsi:type="dcterms:W3CDTF">2024-01-29T18:05:34Z</dcterms:modified>
</cp:coreProperties>
</file>