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49" r:id="rId2"/>
    <p:sldId id="275" r:id="rId3"/>
    <p:sldId id="27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00"/>
    <a:srgbClr val="000000"/>
    <a:srgbClr val="001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8ECBC-50A0-4BB4-8DD2-DDEEA2F3F54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1998212-3BA8-47B9-A41A-36A4DFCDF66C}">
      <dgm:prSet phldrT="[Texte]" custT="1"/>
      <dgm:spPr>
        <a:solidFill>
          <a:srgbClr val="001871"/>
        </a:solidFill>
      </dgm:spPr>
      <dgm:t>
        <a:bodyPr/>
        <a:lstStyle/>
        <a:p>
          <a:pPr algn="l"/>
          <a:r>
            <a:rPr lang="fr-FR" sz="4000" baseline="0" dirty="0"/>
            <a:t>&gt; Vue développée en élévation paroi</a:t>
          </a:r>
          <a:endParaRPr lang="fr-FR" sz="4000" dirty="0"/>
        </a:p>
        <a:p>
          <a:pPr algn="l"/>
          <a:r>
            <a:rPr lang="fr-FR" sz="4000" dirty="0"/>
            <a:t>&gt; Vues en plan horizontal ouvrages infrastructure</a:t>
          </a:r>
        </a:p>
        <a:p>
          <a:pPr algn="l"/>
          <a:r>
            <a:rPr lang="fr-FR" sz="4000" dirty="0"/>
            <a:t>&gt; Coupes caractéristiques (existants / paroi butonnée / infrastructure intérieure) </a:t>
          </a:r>
        </a:p>
      </dgm:t>
    </dgm:pt>
    <dgm:pt modelId="{E00627C3-FE1F-4A9F-BF5F-233A56DEA489}" type="parTrans" cxnId="{E5AD8291-5A78-4570-82E0-2FB168BE570E}">
      <dgm:prSet/>
      <dgm:spPr/>
      <dgm:t>
        <a:bodyPr/>
        <a:lstStyle/>
        <a:p>
          <a:endParaRPr lang="fr-FR"/>
        </a:p>
      </dgm:t>
    </dgm:pt>
    <dgm:pt modelId="{818F5D61-2FF0-4955-AC44-A32DD1723DFD}" type="sibTrans" cxnId="{E5AD8291-5A78-4570-82E0-2FB168BE570E}">
      <dgm:prSet/>
      <dgm:spPr/>
      <dgm:t>
        <a:bodyPr/>
        <a:lstStyle/>
        <a:p>
          <a:endParaRPr lang="fr-FR"/>
        </a:p>
      </dgm:t>
    </dgm:pt>
    <dgm:pt modelId="{9232A0FF-BA7A-47AF-A1AA-F94ABEB2BD4F}">
      <dgm:prSet phldrT="[Texte]" custT="1"/>
      <dgm:spPr>
        <a:solidFill>
          <a:schemeClr val="bg1">
            <a:lumMod val="95000"/>
            <a:alpha val="90000"/>
          </a:schemeClr>
        </a:solidFill>
        <a:ln>
          <a:solidFill>
            <a:srgbClr val="001871">
              <a:alpha val="90000"/>
            </a:srgbClr>
          </a:solidFill>
        </a:ln>
      </dgm:spPr>
      <dgm:t>
        <a:bodyPr anchor="ctr" anchorCtr="1"/>
        <a:lstStyle/>
        <a:p>
          <a:pPr algn="l">
            <a:buFontTx/>
            <a:buNone/>
          </a:pPr>
          <a:r>
            <a:rPr lang="fr-FR" sz="3200" dirty="0"/>
            <a:t>- </a:t>
          </a:r>
          <a:r>
            <a:rPr lang="fr-FR" sz="3600" dirty="0"/>
            <a:t>compatibilité ouvrages provisoires  / définitifs (implantation, interaction, phasage) ;</a:t>
          </a:r>
        </a:p>
      </dgm:t>
    </dgm:pt>
    <dgm:pt modelId="{988C414F-B163-451A-BF6B-39AE0806BD2C}" type="parTrans" cxnId="{E5A9FC95-F5A2-4BDE-8CA6-B6CED45C1E4B}">
      <dgm:prSet/>
      <dgm:spPr/>
      <dgm:t>
        <a:bodyPr/>
        <a:lstStyle/>
        <a:p>
          <a:endParaRPr lang="fr-FR"/>
        </a:p>
      </dgm:t>
    </dgm:pt>
    <dgm:pt modelId="{06C49FA4-F6FE-464F-B877-EB3038788155}" type="sibTrans" cxnId="{E5A9FC95-F5A2-4BDE-8CA6-B6CED45C1E4B}">
      <dgm:prSet/>
      <dgm:spPr/>
      <dgm:t>
        <a:bodyPr/>
        <a:lstStyle/>
        <a:p>
          <a:endParaRPr lang="fr-FR"/>
        </a:p>
      </dgm:t>
    </dgm:pt>
    <dgm:pt modelId="{A8440740-34B6-4BB9-B4C3-6D9CD4987BE2}">
      <dgm:prSet phldrT="[Texte]" custT="1"/>
      <dgm:spPr>
        <a:solidFill>
          <a:schemeClr val="bg1">
            <a:lumMod val="95000"/>
            <a:alpha val="90000"/>
          </a:schemeClr>
        </a:solidFill>
        <a:ln>
          <a:solidFill>
            <a:srgbClr val="001871">
              <a:alpha val="90000"/>
            </a:srgbClr>
          </a:solidFill>
        </a:ln>
      </dgm:spPr>
      <dgm:t>
        <a:bodyPr anchor="ctr" anchorCtr="1"/>
        <a:lstStyle/>
        <a:p>
          <a:pPr algn="just">
            <a:buFontTx/>
            <a:buNone/>
          </a:pPr>
          <a:endParaRPr lang="fr-FR" sz="2400" dirty="0"/>
        </a:p>
      </dgm:t>
    </dgm:pt>
    <dgm:pt modelId="{B780137F-8A9E-4BAF-AD56-97E5CE8EB18A}" type="parTrans" cxnId="{79EA1377-EBCE-4436-8AA4-E6C90F25609F}">
      <dgm:prSet/>
      <dgm:spPr/>
      <dgm:t>
        <a:bodyPr/>
        <a:lstStyle/>
        <a:p>
          <a:endParaRPr lang="fr-FR"/>
        </a:p>
      </dgm:t>
    </dgm:pt>
    <dgm:pt modelId="{A0003D88-8179-4FCA-8CF7-EA7C99C6E973}" type="sibTrans" cxnId="{79EA1377-EBCE-4436-8AA4-E6C90F25609F}">
      <dgm:prSet/>
      <dgm:spPr/>
      <dgm:t>
        <a:bodyPr/>
        <a:lstStyle/>
        <a:p>
          <a:endParaRPr lang="fr-FR"/>
        </a:p>
      </dgm:t>
    </dgm:pt>
    <dgm:pt modelId="{5AC57990-C773-4BF0-9DF1-21D5025CB1E2}">
      <dgm:prSet phldrT="[Texte]" custT="1"/>
      <dgm:spPr>
        <a:solidFill>
          <a:schemeClr val="bg1">
            <a:lumMod val="95000"/>
            <a:alpha val="90000"/>
          </a:schemeClr>
        </a:solidFill>
        <a:ln>
          <a:solidFill>
            <a:srgbClr val="001871">
              <a:alpha val="90000"/>
            </a:srgbClr>
          </a:solidFill>
        </a:ln>
      </dgm:spPr>
      <dgm:t>
        <a:bodyPr anchor="ctr" anchorCtr="1"/>
        <a:lstStyle/>
        <a:p>
          <a:pPr algn="l">
            <a:buFontTx/>
            <a:buNone/>
          </a:pPr>
          <a:r>
            <a:rPr lang="fr-FR" sz="3200" dirty="0"/>
            <a:t>- </a:t>
          </a:r>
          <a:r>
            <a:rPr lang="fr-FR" sz="3600" dirty="0"/>
            <a:t>adaptation méthodologie et plans d’exécution ; </a:t>
          </a:r>
        </a:p>
      </dgm:t>
    </dgm:pt>
    <dgm:pt modelId="{E5D14C4A-6BF0-4FD6-A05D-9BF97C1A80EC}" type="parTrans" cxnId="{8563D300-739F-4012-AA51-F44EE75FF319}">
      <dgm:prSet/>
      <dgm:spPr/>
      <dgm:t>
        <a:bodyPr/>
        <a:lstStyle/>
        <a:p>
          <a:endParaRPr lang="fr-FR"/>
        </a:p>
      </dgm:t>
    </dgm:pt>
    <dgm:pt modelId="{35BC1EA9-E1B5-4F6F-8327-3D3BFD2BC3C0}" type="sibTrans" cxnId="{8563D300-739F-4012-AA51-F44EE75FF319}">
      <dgm:prSet/>
      <dgm:spPr/>
      <dgm:t>
        <a:bodyPr/>
        <a:lstStyle/>
        <a:p>
          <a:endParaRPr lang="fr-FR"/>
        </a:p>
      </dgm:t>
    </dgm:pt>
    <dgm:pt modelId="{631F049A-53EE-4097-8E31-699271116058}">
      <dgm:prSet phldrT="[Texte]" custT="1"/>
      <dgm:spPr>
        <a:solidFill>
          <a:schemeClr val="bg1">
            <a:lumMod val="95000"/>
            <a:alpha val="90000"/>
          </a:schemeClr>
        </a:solidFill>
        <a:ln>
          <a:solidFill>
            <a:srgbClr val="001871">
              <a:alpha val="90000"/>
            </a:srgbClr>
          </a:solidFill>
        </a:ln>
      </dgm:spPr>
      <dgm:t>
        <a:bodyPr anchor="ctr" anchorCtr="1"/>
        <a:lstStyle/>
        <a:p>
          <a:pPr algn="l">
            <a:buFontTx/>
            <a:buNone/>
          </a:pPr>
          <a:endParaRPr lang="fr-FR" sz="3200" dirty="0"/>
        </a:p>
      </dgm:t>
    </dgm:pt>
    <dgm:pt modelId="{0837B8DB-802C-4321-B211-A575132AD266}" type="parTrans" cxnId="{151ED5DE-E701-4B7D-A0DD-D2AF2258046C}">
      <dgm:prSet/>
      <dgm:spPr/>
      <dgm:t>
        <a:bodyPr/>
        <a:lstStyle/>
        <a:p>
          <a:endParaRPr lang="fr-FR"/>
        </a:p>
      </dgm:t>
    </dgm:pt>
    <dgm:pt modelId="{989ADC13-0E2E-419B-A85A-8415ED5E800E}" type="sibTrans" cxnId="{151ED5DE-E701-4B7D-A0DD-D2AF2258046C}">
      <dgm:prSet/>
      <dgm:spPr/>
      <dgm:t>
        <a:bodyPr/>
        <a:lstStyle/>
        <a:p>
          <a:endParaRPr lang="fr-FR"/>
        </a:p>
      </dgm:t>
    </dgm:pt>
    <dgm:pt modelId="{A06531C5-52FB-4BAF-8233-133651248FF1}" type="pres">
      <dgm:prSet presAssocID="{CE78ECBC-50A0-4BB4-8DD2-DDEEA2F3F546}" presName="Name0" presStyleCnt="0">
        <dgm:presLayoutVars>
          <dgm:dir/>
          <dgm:animLvl val="lvl"/>
          <dgm:resizeHandles/>
        </dgm:presLayoutVars>
      </dgm:prSet>
      <dgm:spPr/>
    </dgm:pt>
    <dgm:pt modelId="{E3418C35-AAF9-4F64-A4E4-9574286AF58B}" type="pres">
      <dgm:prSet presAssocID="{A1998212-3BA8-47B9-A41A-36A4DFCDF66C}" presName="linNode" presStyleCnt="0"/>
      <dgm:spPr/>
    </dgm:pt>
    <dgm:pt modelId="{E921C055-269B-40E4-BE1E-A50DE708BBDF}" type="pres">
      <dgm:prSet presAssocID="{A1998212-3BA8-47B9-A41A-36A4DFCDF66C}" presName="parentShp" presStyleLbl="node1" presStyleIdx="0" presStyleCnt="1" custScaleX="184328" custScaleY="115326">
        <dgm:presLayoutVars>
          <dgm:bulletEnabled val="1"/>
        </dgm:presLayoutVars>
      </dgm:prSet>
      <dgm:spPr/>
    </dgm:pt>
    <dgm:pt modelId="{B3123587-4E19-48B6-9E00-66E68D80506A}" type="pres">
      <dgm:prSet presAssocID="{A1998212-3BA8-47B9-A41A-36A4DFCDF66C}" presName="childShp" presStyleLbl="bgAccFollowNode1" presStyleIdx="0" presStyleCnt="1" custScaleX="136343" custScaleY="115445" custLinFactNeighborY="-1011">
        <dgm:presLayoutVars>
          <dgm:bulletEnabled val="1"/>
        </dgm:presLayoutVars>
      </dgm:prSet>
      <dgm:spPr/>
    </dgm:pt>
  </dgm:ptLst>
  <dgm:cxnLst>
    <dgm:cxn modelId="{8563D300-739F-4012-AA51-F44EE75FF319}" srcId="{A1998212-3BA8-47B9-A41A-36A4DFCDF66C}" destId="{5AC57990-C773-4BF0-9DF1-21D5025CB1E2}" srcOrd="2" destOrd="0" parTransId="{E5D14C4A-6BF0-4FD6-A05D-9BF97C1A80EC}" sibTransId="{35BC1EA9-E1B5-4F6F-8327-3D3BFD2BC3C0}"/>
    <dgm:cxn modelId="{E28D2702-611C-4F61-B453-E10A61DA65D0}" type="presOf" srcId="{5AC57990-C773-4BF0-9DF1-21D5025CB1E2}" destId="{B3123587-4E19-48B6-9E00-66E68D80506A}" srcOrd="0" destOrd="2" presId="urn:microsoft.com/office/officeart/2005/8/layout/vList6"/>
    <dgm:cxn modelId="{69705929-F242-49C1-A9A2-B90372BB14E7}" type="presOf" srcId="{9232A0FF-BA7A-47AF-A1AA-F94ABEB2BD4F}" destId="{B3123587-4E19-48B6-9E00-66E68D80506A}" srcOrd="0" destOrd="0" presId="urn:microsoft.com/office/officeart/2005/8/layout/vList6"/>
    <dgm:cxn modelId="{DB3E6269-52BB-4DED-8EAC-10961228CE20}" type="presOf" srcId="{A8440740-34B6-4BB9-B4C3-6D9CD4987BE2}" destId="{B3123587-4E19-48B6-9E00-66E68D80506A}" srcOrd="0" destOrd="3" presId="urn:microsoft.com/office/officeart/2005/8/layout/vList6"/>
    <dgm:cxn modelId="{79EA1377-EBCE-4436-8AA4-E6C90F25609F}" srcId="{A1998212-3BA8-47B9-A41A-36A4DFCDF66C}" destId="{A8440740-34B6-4BB9-B4C3-6D9CD4987BE2}" srcOrd="3" destOrd="0" parTransId="{B780137F-8A9E-4BAF-AD56-97E5CE8EB18A}" sibTransId="{A0003D88-8179-4FCA-8CF7-EA7C99C6E973}"/>
    <dgm:cxn modelId="{E5AD8291-5A78-4570-82E0-2FB168BE570E}" srcId="{CE78ECBC-50A0-4BB4-8DD2-DDEEA2F3F546}" destId="{A1998212-3BA8-47B9-A41A-36A4DFCDF66C}" srcOrd="0" destOrd="0" parTransId="{E00627C3-FE1F-4A9F-BF5F-233A56DEA489}" sibTransId="{818F5D61-2FF0-4955-AC44-A32DD1723DFD}"/>
    <dgm:cxn modelId="{EC2E3D93-1E85-43C8-89BF-111994E82926}" type="presOf" srcId="{A1998212-3BA8-47B9-A41A-36A4DFCDF66C}" destId="{E921C055-269B-40E4-BE1E-A50DE708BBDF}" srcOrd="0" destOrd="0" presId="urn:microsoft.com/office/officeart/2005/8/layout/vList6"/>
    <dgm:cxn modelId="{E5A9FC95-F5A2-4BDE-8CA6-B6CED45C1E4B}" srcId="{A1998212-3BA8-47B9-A41A-36A4DFCDF66C}" destId="{9232A0FF-BA7A-47AF-A1AA-F94ABEB2BD4F}" srcOrd="0" destOrd="0" parTransId="{988C414F-B163-451A-BF6B-39AE0806BD2C}" sibTransId="{06C49FA4-F6FE-464F-B877-EB3038788155}"/>
    <dgm:cxn modelId="{65C7D6C1-FE6D-4931-8C9D-E899A6C634C8}" type="presOf" srcId="{631F049A-53EE-4097-8E31-699271116058}" destId="{B3123587-4E19-48B6-9E00-66E68D80506A}" srcOrd="0" destOrd="1" presId="urn:microsoft.com/office/officeart/2005/8/layout/vList6"/>
    <dgm:cxn modelId="{A45D8AD3-A406-4200-B969-C0E2058079D7}" type="presOf" srcId="{CE78ECBC-50A0-4BB4-8DD2-DDEEA2F3F546}" destId="{A06531C5-52FB-4BAF-8233-133651248FF1}" srcOrd="0" destOrd="0" presId="urn:microsoft.com/office/officeart/2005/8/layout/vList6"/>
    <dgm:cxn modelId="{151ED5DE-E701-4B7D-A0DD-D2AF2258046C}" srcId="{A1998212-3BA8-47B9-A41A-36A4DFCDF66C}" destId="{631F049A-53EE-4097-8E31-699271116058}" srcOrd="1" destOrd="0" parTransId="{0837B8DB-802C-4321-B211-A575132AD266}" sibTransId="{989ADC13-0E2E-419B-A85A-8415ED5E800E}"/>
    <dgm:cxn modelId="{BBC37F0C-77DE-4810-B419-C3C111A7DC7F}" type="presParOf" srcId="{A06531C5-52FB-4BAF-8233-133651248FF1}" destId="{E3418C35-AAF9-4F64-A4E4-9574286AF58B}" srcOrd="0" destOrd="0" presId="urn:microsoft.com/office/officeart/2005/8/layout/vList6"/>
    <dgm:cxn modelId="{43F10D03-FE93-46CF-BCF1-47C39B6B79CC}" type="presParOf" srcId="{E3418C35-AAF9-4F64-A4E4-9574286AF58B}" destId="{E921C055-269B-40E4-BE1E-A50DE708BBDF}" srcOrd="0" destOrd="0" presId="urn:microsoft.com/office/officeart/2005/8/layout/vList6"/>
    <dgm:cxn modelId="{119F6876-773E-4648-9524-6066C54BBE79}" type="presParOf" srcId="{E3418C35-AAF9-4F64-A4E4-9574286AF58B}" destId="{B3123587-4E19-48B6-9E00-66E68D8050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8ECBC-50A0-4BB4-8DD2-DDEEA2F3F54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1998212-3BA8-47B9-A41A-36A4DFCDF66C}">
      <dgm:prSet phldrT="[Texte]" custT="1"/>
      <dgm:spPr>
        <a:solidFill>
          <a:srgbClr val="001871"/>
        </a:solidFill>
      </dgm:spPr>
      <dgm:t>
        <a:bodyPr/>
        <a:lstStyle/>
        <a:p>
          <a:r>
            <a:rPr lang="fr-FR" sz="3600" dirty="0" err="1"/>
            <a:t>Préterrassement</a:t>
          </a:r>
          <a:endParaRPr lang="fr-FR" sz="3600" dirty="0"/>
        </a:p>
      </dgm:t>
    </dgm:pt>
    <dgm:pt modelId="{E00627C3-FE1F-4A9F-BF5F-233A56DEA489}" type="parTrans" cxnId="{E5AD8291-5A78-4570-82E0-2FB168BE570E}">
      <dgm:prSet/>
      <dgm:spPr/>
      <dgm:t>
        <a:bodyPr/>
        <a:lstStyle/>
        <a:p>
          <a:endParaRPr lang="fr-FR"/>
        </a:p>
      </dgm:t>
    </dgm:pt>
    <dgm:pt modelId="{818F5D61-2FF0-4955-AC44-A32DD1723DFD}" type="sibTrans" cxnId="{E5AD8291-5A78-4570-82E0-2FB168BE570E}">
      <dgm:prSet/>
      <dgm:spPr/>
      <dgm:t>
        <a:bodyPr/>
        <a:lstStyle/>
        <a:p>
          <a:endParaRPr lang="fr-FR"/>
        </a:p>
      </dgm:t>
    </dgm:pt>
    <dgm:pt modelId="{9232A0FF-BA7A-47AF-A1AA-F94ABEB2BD4F}">
      <dgm:prSet phldrT="[Texte]" custT="1"/>
      <dgm:spPr>
        <a:solidFill>
          <a:schemeClr val="bg1">
            <a:lumMod val="95000"/>
            <a:alpha val="90000"/>
          </a:schemeClr>
        </a:solidFill>
        <a:ln>
          <a:solidFill>
            <a:srgbClr val="001871">
              <a:alpha val="90000"/>
            </a:srgb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fr-FR" sz="2600" b="1" dirty="0">
              <a:solidFill>
                <a:srgbClr val="000000"/>
              </a:solidFill>
              <a:sym typeface="Calibri"/>
            </a:rPr>
            <a:t>1 ou 2 ceintures à l’abri d’une banquette périmétrique </a:t>
          </a:r>
          <a:endParaRPr lang="fr-FR" sz="2600" b="1" dirty="0">
            <a:solidFill>
              <a:srgbClr val="000000"/>
            </a:solidFill>
          </a:endParaRPr>
        </a:p>
      </dgm:t>
    </dgm:pt>
    <dgm:pt modelId="{988C414F-B163-451A-BF6B-39AE0806BD2C}" type="parTrans" cxnId="{E5A9FC95-F5A2-4BDE-8CA6-B6CED45C1E4B}">
      <dgm:prSet/>
      <dgm:spPr/>
      <dgm:t>
        <a:bodyPr/>
        <a:lstStyle/>
        <a:p>
          <a:endParaRPr lang="fr-FR"/>
        </a:p>
      </dgm:t>
    </dgm:pt>
    <dgm:pt modelId="{06C49FA4-F6FE-464F-B877-EB3038788155}" type="sibTrans" cxnId="{E5A9FC95-F5A2-4BDE-8CA6-B6CED45C1E4B}">
      <dgm:prSet/>
      <dgm:spPr/>
      <dgm:t>
        <a:bodyPr/>
        <a:lstStyle/>
        <a:p>
          <a:endParaRPr lang="fr-FR"/>
        </a:p>
      </dgm:t>
    </dgm:pt>
    <dgm:pt modelId="{9008DBD8-8B7D-4686-948B-207DBDBB6C90}">
      <dgm:prSet phldrT="[Texte]" custT="1"/>
      <dgm:spPr>
        <a:solidFill>
          <a:srgbClr val="FF8600"/>
        </a:solidFill>
      </dgm:spPr>
      <dgm:t>
        <a:bodyPr/>
        <a:lstStyle/>
        <a:p>
          <a:pPr algn="r"/>
          <a:r>
            <a:rPr lang="fr-FR" sz="3600" dirty="0"/>
            <a:t>normale</a:t>
          </a:r>
        </a:p>
        <a:p>
          <a:pPr algn="l"/>
          <a:r>
            <a:rPr lang="fr-FR" sz="3600" dirty="0"/>
            <a:t>Banquette</a:t>
          </a:r>
        </a:p>
        <a:p>
          <a:pPr algn="r"/>
          <a:r>
            <a:rPr lang="fr-FR" sz="3600" dirty="0"/>
            <a:t> inversée</a:t>
          </a:r>
        </a:p>
      </dgm:t>
    </dgm:pt>
    <dgm:pt modelId="{64ED94DD-1D2E-4811-83B4-89B81AB1CFCD}" type="parTrans" cxnId="{EB6B2FFD-34DE-4E94-A5E4-7C6C91249779}">
      <dgm:prSet/>
      <dgm:spPr/>
      <dgm:t>
        <a:bodyPr/>
        <a:lstStyle/>
        <a:p>
          <a:endParaRPr lang="fr-FR"/>
        </a:p>
      </dgm:t>
    </dgm:pt>
    <dgm:pt modelId="{A5EC9BCA-0566-49FF-8A70-F0D8ACF5D246}" type="sibTrans" cxnId="{EB6B2FFD-34DE-4E94-A5E4-7C6C91249779}">
      <dgm:prSet/>
      <dgm:spPr/>
      <dgm:t>
        <a:bodyPr/>
        <a:lstStyle/>
        <a:p>
          <a:endParaRPr lang="fr-FR"/>
        </a:p>
      </dgm:t>
    </dgm:pt>
    <dgm:pt modelId="{9364587B-D18B-4A16-AF64-AAF591FEA72E}">
      <dgm:prSet phldrT="[Texte]" custT="1"/>
      <dgm:spPr>
        <a:solidFill>
          <a:schemeClr val="bg1">
            <a:lumMod val="95000"/>
            <a:alpha val="90000"/>
          </a:schemeClr>
        </a:solidFill>
        <a:ln>
          <a:solidFill>
            <a:srgbClr val="FF8600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3200" b="1" dirty="0"/>
            <a:t>environnement dégagé</a:t>
          </a:r>
        </a:p>
      </dgm:t>
    </dgm:pt>
    <dgm:pt modelId="{ED0480BE-3EB1-4191-BF33-1DAA7543FA82}" type="parTrans" cxnId="{A418D787-B393-4001-875D-FDA427E08926}">
      <dgm:prSet/>
      <dgm:spPr/>
      <dgm:t>
        <a:bodyPr/>
        <a:lstStyle/>
        <a:p>
          <a:endParaRPr lang="fr-FR"/>
        </a:p>
      </dgm:t>
    </dgm:pt>
    <dgm:pt modelId="{A32E2739-099E-4523-BF86-63512E665FA4}" type="sibTrans" cxnId="{A418D787-B393-4001-875D-FDA427E08926}">
      <dgm:prSet/>
      <dgm:spPr/>
      <dgm:t>
        <a:bodyPr/>
        <a:lstStyle/>
        <a:p>
          <a:endParaRPr lang="fr-FR"/>
        </a:p>
      </dgm:t>
    </dgm:pt>
    <dgm:pt modelId="{05D4093C-1503-431A-AF66-B0D95A28A4DA}">
      <dgm:prSet custT="1"/>
      <dgm:spPr>
        <a:solidFill>
          <a:srgbClr val="001871"/>
        </a:solidFill>
      </dgm:spPr>
      <dgm:t>
        <a:bodyPr/>
        <a:lstStyle/>
        <a:p>
          <a:r>
            <a:rPr lang="fr-FR" sz="3600" dirty="0"/>
            <a:t>Phasage  terrassement</a:t>
          </a:r>
        </a:p>
      </dgm:t>
    </dgm:pt>
    <dgm:pt modelId="{72D54C8C-12F0-4073-973C-5643F7DA9683}" type="parTrans" cxnId="{D28B311E-3E29-4A6D-AB4D-3CE994A62EE6}">
      <dgm:prSet/>
      <dgm:spPr/>
      <dgm:t>
        <a:bodyPr/>
        <a:lstStyle/>
        <a:p>
          <a:endParaRPr lang="fr-FR"/>
        </a:p>
      </dgm:t>
    </dgm:pt>
    <dgm:pt modelId="{B051AD6E-9372-4F0A-96C6-785CA0217099}" type="sibTrans" cxnId="{D28B311E-3E29-4A6D-AB4D-3CE994A62EE6}">
      <dgm:prSet/>
      <dgm:spPr/>
      <dgm:t>
        <a:bodyPr/>
        <a:lstStyle/>
        <a:p>
          <a:endParaRPr lang="fr-FR"/>
        </a:p>
      </dgm:t>
    </dgm:pt>
    <dgm:pt modelId="{5B430FB4-A17D-43D5-8904-4960E05CB54B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001871">
              <a:alpha val="90000"/>
            </a:srgbClr>
          </a:solidFill>
        </a:ln>
      </dgm:spPr>
      <dgm:t>
        <a:bodyPr/>
        <a:lstStyle/>
        <a:p>
          <a:pPr algn="just">
            <a:buSzPct val="100000"/>
            <a:buFont typeface="Wingdings" panose="05000000000000000000" pitchFamily="2" charset="2"/>
            <a:buNone/>
          </a:pPr>
          <a:endParaRPr lang="fr-FR" sz="2000" dirty="0"/>
        </a:p>
      </dgm:t>
    </dgm:pt>
    <dgm:pt modelId="{6D874196-92DC-48AA-ADB3-90E6EB2454AC}" type="parTrans" cxnId="{53D082B4-2C8B-4892-A097-D1D37DC60574}">
      <dgm:prSet/>
      <dgm:spPr/>
      <dgm:t>
        <a:bodyPr/>
        <a:lstStyle/>
        <a:p>
          <a:endParaRPr lang="fr-FR"/>
        </a:p>
      </dgm:t>
    </dgm:pt>
    <dgm:pt modelId="{0719C163-0C07-4074-8112-F9327E06A8EE}" type="sibTrans" cxnId="{53D082B4-2C8B-4892-A097-D1D37DC60574}">
      <dgm:prSet/>
      <dgm:spPr/>
      <dgm:t>
        <a:bodyPr/>
        <a:lstStyle/>
        <a:p>
          <a:endParaRPr lang="fr-FR"/>
        </a:p>
      </dgm:t>
    </dgm:pt>
    <dgm:pt modelId="{9F4F4C59-30DE-46AF-814A-3E57EEAA3E8D}">
      <dgm:prSet phldrT="[Texte]" custT="1"/>
      <dgm:spPr>
        <a:solidFill>
          <a:schemeClr val="bg1">
            <a:lumMod val="95000"/>
            <a:alpha val="90000"/>
          </a:schemeClr>
        </a:solidFill>
        <a:ln>
          <a:solidFill>
            <a:srgbClr val="001871">
              <a:alpha val="90000"/>
            </a:srgbClr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fr-FR" sz="2600" b="1" dirty="0">
              <a:solidFill>
                <a:srgbClr val="000000"/>
              </a:solidFill>
            </a:rPr>
            <a:t>plateforme travail largeur &gt;4m </a:t>
          </a:r>
        </a:p>
      </dgm:t>
    </dgm:pt>
    <dgm:pt modelId="{BE26E42B-D647-4DBF-BE8B-9F028219638F}" type="parTrans" cxnId="{920954A4-4966-4308-A41B-AD504E75A6D3}">
      <dgm:prSet/>
      <dgm:spPr/>
      <dgm:t>
        <a:bodyPr/>
        <a:lstStyle/>
        <a:p>
          <a:endParaRPr lang="fr-FR"/>
        </a:p>
      </dgm:t>
    </dgm:pt>
    <dgm:pt modelId="{F636DE8F-8B95-46EB-A57F-03C2EB89C6DF}" type="sibTrans" cxnId="{920954A4-4966-4308-A41B-AD504E75A6D3}">
      <dgm:prSet/>
      <dgm:spPr/>
      <dgm:t>
        <a:bodyPr/>
        <a:lstStyle/>
        <a:p>
          <a:endParaRPr lang="fr-FR"/>
        </a:p>
      </dgm:t>
    </dgm:pt>
    <dgm:pt modelId="{C1BB2FE8-C253-446D-B815-B1CEE255010C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001871">
              <a:alpha val="90000"/>
            </a:srgbClr>
          </a:solidFill>
        </a:ln>
      </dgm:spPr>
      <dgm:t>
        <a:bodyPr/>
        <a:lstStyle/>
        <a:p>
          <a:pPr algn="just"/>
          <a:r>
            <a:rPr lang="fr-FR" sz="2600" b="1" dirty="0">
              <a:solidFill>
                <a:schemeClr val="bg2">
                  <a:lumMod val="10000"/>
                </a:schemeClr>
              </a:solidFill>
              <a:sym typeface="Calibri"/>
            </a:rPr>
            <a:t>suit le phasage exécution VPP</a:t>
          </a:r>
          <a:endParaRPr lang="fr-FR" sz="2600" dirty="0"/>
        </a:p>
      </dgm:t>
    </dgm:pt>
    <dgm:pt modelId="{570F50AC-5C76-470F-BC77-283BD54DEEF0}" type="parTrans" cxnId="{99FEECAA-B3C5-4982-8026-C21DC38D16A0}">
      <dgm:prSet/>
      <dgm:spPr/>
      <dgm:t>
        <a:bodyPr/>
        <a:lstStyle/>
        <a:p>
          <a:endParaRPr lang="fr-FR"/>
        </a:p>
      </dgm:t>
    </dgm:pt>
    <dgm:pt modelId="{69D049F0-99E9-48C9-BE45-5659E8D7C9BB}" type="sibTrans" cxnId="{99FEECAA-B3C5-4982-8026-C21DC38D16A0}">
      <dgm:prSet/>
      <dgm:spPr/>
      <dgm:t>
        <a:bodyPr/>
        <a:lstStyle/>
        <a:p>
          <a:endParaRPr lang="fr-FR"/>
        </a:p>
      </dgm:t>
    </dgm:pt>
    <dgm:pt modelId="{50CE6CFA-349F-4BA6-8E1C-C96F3221D641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001871">
              <a:alpha val="90000"/>
            </a:srgbClr>
          </a:solidFill>
        </a:ln>
      </dgm:spPr>
      <dgm:t>
        <a:bodyPr/>
        <a:lstStyle/>
        <a:p>
          <a:pPr algn="just"/>
          <a:r>
            <a:rPr lang="fr-FR" sz="2600" b="1" dirty="0">
              <a:solidFill>
                <a:srgbClr val="000000"/>
              </a:solidFill>
              <a:sym typeface="Calibri"/>
            </a:rPr>
            <a:t>2 exemples (annexe 4) </a:t>
          </a:r>
          <a:endParaRPr lang="fr-FR" sz="2600" dirty="0"/>
        </a:p>
      </dgm:t>
    </dgm:pt>
    <dgm:pt modelId="{2DA24DB9-A6E8-4C8F-9306-0B08A433B041}" type="parTrans" cxnId="{1EB639F4-82BE-4BD3-BF74-482C242B2422}">
      <dgm:prSet/>
      <dgm:spPr/>
      <dgm:t>
        <a:bodyPr/>
        <a:lstStyle/>
        <a:p>
          <a:endParaRPr lang="fr-FR"/>
        </a:p>
      </dgm:t>
    </dgm:pt>
    <dgm:pt modelId="{2D674707-8114-4EC5-8CAF-110F5AEF94C3}" type="sibTrans" cxnId="{1EB639F4-82BE-4BD3-BF74-482C242B2422}">
      <dgm:prSet/>
      <dgm:spPr/>
      <dgm:t>
        <a:bodyPr/>
        <a:lstStyle/>
        <a:p>
          <a:endParaRPr lang="fr-FR"/>
        </a:p>
      </dgm:t>
    </dgm:pt>
    <dgm:pt modelId="{E0471A1A-8AC3-47C8-A67B-C7CCC04E46A8}">
      <dgm:prSet phldrT="[Texte]" custT="1"/>
      <dgm:spPr>
        <a:solidFill>
          <a:schemeClr val="bg1">
            <a:lumMod val="95000"/>
            <a:alpha val="90000"/>
          </a:schemeClr>
        </a:solidFill>
        <a:ln>
          <a:solidFill>
            <a:srgbClr val="FF8600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3200" b="1" dirty="0">
              <a:solidFill>
                <a:schemeClr val="bg2">
                  <a:lumMod val="10000"/>
                </a:schemeClr>
              </a:solidFill>
              <a:sym typeface="Calibri"/>
            </a:rPr>
            <a:t> meilleure stabilité</a:t>
          </a:r>
          <a:endParaRPr lang="fr-FR" sz="3200" b="1" dirty="0"/>
        </a:p>
      </dgm:t>
    </dgm:pt>
    <dgm:pt modelId="{69DA2BC5-6DD1-4D7A-A76B-7BCC53018566}" type="parTrans" cxnId="{A905C578-6D54-4605-9D86-7896CDF808F7}">
      <dgm:prSet/>
      <dgm:spPr/>
      <dgm:t>
        <a:bodyPr/>
        <a:lstStyle/>
        <a:p>
          <a:endParaRPr lang="fr-FR"/>
        </a:p>
      </dgm:t>
    </dgm:pt>
    <dgm:pt modelId="{2BE349A1-772C-4AF5-8184-4C89EC007394}" type="sibTrans" cxnId="{A905C578-6D54-4605-9D86-7896CDF808F7}">
      <dgm:prSet/>
      <dgm:spPr/>
      <dgm:t>
        <a:bodyPr/>
        <a:lstStyle/>
        <a:p>
          <a:endParaRPr lang="fr-FR"/>
        </a:p>
      </dgm:t>
    </dgm:pt>
    <dgm:pt modelId="{0AA022F6-D25A-46EB-ADF9-193F6616A98A}">
      <dgm:prSet phldrT="[Texte]" custT="1"/>
      <dgm:spPr>
        <a:solidFill>
          <a:schemeClr val="bg1">
            <a:lumMod val="95000"/>
            <a:alpha val="90000"/>
          </a:schemeClr>
        </a:solidFill>
        <a:ln>
          <a:solidFill>
            <a:srgbClr val="FF8600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2800" dirty="0"/>
        </a:p>
      </dgm:t>
    </dgm:pt>
    <dgm:pt modelId="{A62E362A-3476-481B-8252-12F657D0B046}" type="parTrans" cxnId="{B95728E8-FF4E-499C-B012-D2230FFA466A}">
      <dgm:prSet/>
      <dgm:spPr/>
      <dgm:t>
        <a:bodyPr/>
        <a:lstStyle/>
        <a:p>
          <a:endParaRPr lang="fr-FR"/>
        </a:p>
      </dgm:t>
    </dgm:pt>
    <dgm:pt modelId="{5C2B9F23-AF7A-46F6-8E11-11EEBAFAF343}" type="sibTrans" cxnId="{B95728E8-FF4E-499C-B012-D2230FFA466A}">
      <dgm:prSet/>
      <dgm:spPr/>
      <dgm:t>
        <a:bodyPr/>
        <a:lstStyle/>
        <a:p>
          <a:endParaRPr lang="fr-FR"/>
        </a:p>
      </dgm:t>
    </dgm:pt>
    <dgm:pt modelId="{A06531C5-52FB-4BAF-8233-133651248FF1}" type="pres">
      <dgm:prSet presAssocID="{CE78ECBC-50A0-4BB4-8DD2-DDEEA2F3F546}" presName="Name0" presStyleCnt="0">
        <dgm:presLayoutVars>
          <dgm:dir/>
          <dgm:animLvl val="lvl"/>
          <dgm:resizeHandles/>
        </dgm:presLayoutVars>
      </dgm:prSet>
      <dgm:spPr/>
    </dgm:pt>
    <dgm:pt modelId="{E3418C35-AAF9-4F64-A4E4-9574286AF58B}" type="pres">
      <dgm:prSet presAssocID="{A1998212-3BA8-47B9-A41A-36A4DFCDF66C}" presName="linNode" presStyleCnt="0"/>
      <dgm:spPr/>
    </dgm:pt>
    <dgm:pt modelId="{E921C055-269B-40E4-BE1E-A50DE708BBDF}" type="pres">
      <dgm:prSet presAssocID="{A1998212-3BA8-47B9-A41A-36A4DFCDF66C}" presName="parentShp" presStyleLbl="node1" presStyleIdx="0" presStyleCnt="3" custScaleX="88827" custScaleY="86794" custLinFactNeighborX="-7624" custLinFactNeighborY="2463">
        <dgm:presLayoutVars>
          <dgm:bulletEnabled val="1"/>
        </dgm:presLayoutVars>
      </dgm:prSet>
      <dgm:spPr/>
    </dgm:pt>
    <dgm:pt modelId="{B3123587-4E19-48B6-9E00-66E68D80506A}" type="pres">
      <dgm:prSet presAssocID="{A1998212-3BA8-47B9-A41A-36A4DFCDF66C}" presName="childShp" presStyleLbl="bgAccFollowNode1" presStyleIdx="0" presStyleCnt="3" custScaleX="89891" custScaleY="119672" custLinFactNeighborX="-10343" custLinFactNeighborY="4519">
        <dgm:presLayoutVars>
          <dgm:bulletEnabled val="1"/>
        </dgm:presLayoutVars>
      </dgm:prSet>
      <dgm:spPr/>
    </dgm:pt>
    <dgm:pt modelId="{8BAA1B5D-FF45-43E2-BE7A-B97774715180}" type="pres">
      <dgm:prSet presAssocID="{818F5D61-2FF0-4955-AC44-A32DD1723DFD}" presName="spacing" presStyleCnt="0"/>
      <dgm:spPr/>
    </dgm:pt>
    <dgm:pt modelId="{9C5D6363-2651-4426-8FD6-D40BE5387C8F}" type="pres">
      <dgm:prSet presAssocID="{9008DBD8-8B7D-4686-948B-207DBDBB6C90}" presName="linNode" presStyleCnt="0"/>
      <dgm:spPr/>
    </dgm:pt>
    <dgm:pt modelId="{C7E72663-553E-4AF9-94FE-A37FC5D2A057}" type="pres">
      <dgm:prSet presAssocID="{9008DBD8-8B7D-4686-948B-207DBDBB6C90}" presName="parentShp" presStyleLbl="node1" presStyleIdx="1" presStyleCnt="3" custScaleX="91041" custScaleY="141616" custLinFactNeighborX="-6919" custLinFactNeighborY="-6943">
        <dgm:presLayoutVars>
          <dgm:bulletEnabled val="1"/>
        </dgm:presLayoutVars>
      </dgm:prSet>
      <dgm:spPr/>
    </dgm:pt>
    <dgm:pt modelId="{EA3F3DB2-550A-4966-9A78-22C129C4E495}" type="pres">
      <dgm:prSet presAssocID="{9008DBD8-8B7D-4686-948B-207DBDBB6C90}" presName="childShp" presStyleLbl="bgAccFollowNode1" presStyleIdx="1" presStyleCnt="3" custScaleX="87247" custScaleY="149435" custLinFactNeighborX="-7213" custLinFactNeighborY="-2502">
        <dgm:presLayoutVars>
          <dgm:bulletEnabled val="1"/>
        </dgm:presLayoutVars>
      </dgm:prSet>
      <dgm:spPr/>
    </dgm:pt>
    <dgm:pt modelId="{92AB5482-C887-4DBC-AAFD-B6CFFBA589E4}" type="pres">
      <dgm:prSet presAssocID="{A5EC9BCA-0566-49FF-8A70-F0D8ACF5D246}" presName="spacing" presStyleCnt="0"/>
      <dgm:spPr/>
    </dgm:pt>
    <dgm:pt modelId="{D092E5D6-658B-4486-81C4-9C594A0AEE7F}" type="pres">
      <dgm:prSet presAssocID="{05D4093C-1503-431A-AF66-B0D95A28A4DA}" presName="linNode" presStyleCnt="0"/>
      <dgm:spPr/>
    </dgm:pt>
    <dgm:pt modelId="{EB567BA9-9429-4102-87F1-1321D687C504}" type="pres">
      <dgm:prSet presAssocID="{05D4093C-1503-431A-AF66-B0D95A28A4DA}" presName="parentShp" presStyleLbl="node1" presStyleIdx="2" presStyleCnt="3" custScaleX="87763" custScaleY="125032" custLinFactNeighborX="-7524" custLinFactNeighborY="-22845">
        <dgm:presLayoutVars>
          <dgm:bulletEnabled val="1"/>
        </dgm:presLayoutVars>
      </dgm:prSet>
      <dgm:spPr/>
    </dgm:pt>
    <dgm:pt modelId="{A16B5FA8-EE59-4532-B255-D12A02CA16D0}" type="pres">
      <dgm:prSet presAssocID="{05D4093C-1503-431A-AF66-B0D95A28A4DA}" presName="childShp" presStyleLbl="bgAccFollowNode1" presStyleIdx="2" presStyleCnt="3" custScaleX="89030" custScaleY="162896" custLinFactNeighborX="-9140" custLinFactNeighborY="-19042">
        <dgm:presLayoutVars>
          <dgm:bulletEnabled val="1"/>
        </dgm:presLayoutVars>
      </dgm:prSet>
      <dgm:spPr/>
    </dgm:pt>
  </dgm:ptLst>
  <dgm:cxnLst>
    <dgm:cxn modelId="{C0249F0F-2B1B-4F2A-8A69-85A3D54EDDE3}" type="presOf" srcId="{9F4F4C59-30DE-46AF-814A-3E57EEAA3E8D}" destId="{B3123587-4E19-48B6-9E00-66E68D80506A}" srcOrd="0" destOrd="1" presId="urn:microsoft.com/office/officeart/2005/8/layout/vList6"/>
    <dgm:cxn modelId="{ACFB931C-89A4-4E97-A99A-C2A3256C059D}" type="presOf" srcId="{C1BB2FE8-C253-446D-B815-B1CEE255010C}" destId="{A16B5FA8-EE59-4532-B255-D12A02CA16D0}" srcOrd="0" destOrd="1" presId="urn:microsoft.com/office/officeart/2005/8/layout/vList6"/>
    <dgm:cxn modelId="{D28B311E-3E29-4A6D-AB4D-3CE994A62EE6}" srcId="{CE78ECBC-50A0-4BB4-8DD2-DDEEA2F3F546}" destId="{05D4093C-1503-431A-AF66-B0D95A28A4DA}" srcOrd="2" destOrd="0" parTransId="{72D54C8C-12F0-4073-973C-5643F7DA9683}" sibTransId="{B051AD6E-9372-4F0A-96C6-785CA0217099}"/>
    <dgm:cxn modelId="{79606523-2697-4F01-AA30-AD1AF6D4BED4}" type="presOf" srcId="{E0471A1A-8AC3-47C8-A67B-C7CCC04E46A8}" destId="{EA3F3DB2-550A-4966-9A78-22C129C4E495}" srcOrd="0" destOrd="2" presId="urn:microsoft.com/office/officeart/2005/8/layout/vList6"/>
    <dgm:cxn modelId="{69705929-F242-49C1-A9A2-B90372BB14E7}" type="presOf" srcId="{9232A0FF-BA7A-47AF-A1AA-F94ABEB2BD4F}" destId="{B3123587-4E19-48B6-9E00-66E68D80506A}" srcOrd="0" destOrd="0" presId="urn:microsoft.com/office/officeart/2005/8/layout/vList6"/>
    <dgm:cxn modelId="{AADBDB32-9B8E-4F8B-B819-4CD27F669674}" type="presOf" srcId="{5B430FB4-A17D-43D5-8904-4960E05CB54B}" destId="{A16B5FA8-EE59-4532-B255-D12A02CA16D0}" srcOrd="0" destOrd="0" presId="urn:microsoft.com/office/officeart/2005/8/layout/vList6"/>
    <dgm:cxn modelId="{B402F56D-4872-47AC-8484-D75F79CE4ABD}" type="presOf" srcId="{05D4093C-1503-431A-AF66-B0D95A28A4DA}" destId="{EB567BA9-9429-4102-87F1-1321D687C504}" srcOrd="0" destOrd="0" presId="urn:microsoft.com/office/officeart/2005/8/layout/vList6"/>
    <dgm:cxn modelId="{EC75A250-017C-4A25-A6F7-A905EC21BD53}" type="presOf" srcId="{50CE6CFA-349F-4BA6-8E1C-C96F3221D641}" destId="{A16B5FA8-EE59-4532-B255-D12A02CA16D0}" srcOrd="0" destOrd="2" presId="urn:microsoft.com/office/officeart/2005/8/layout/vList6"/>
    <dgm:cxn modelId="{A905C578-6D54-4605-9D86-7896CDF808F7}" srcId="{9008DBD8-8B7D-4686-948B-207DBDBB6C90}" destId="{E0471A1A-8AC3-47C8-A67B-C7CCC04E46A8}" srcOrd="2" destOrd="0" parTransId="{69DA2BC5-6DD1-4D7A-A76B-7BCC53018566}" sibTransId="{2BE349A1-772C-4AF5-8184-4C89EC007394}"/>
    <dgm:cxn modelId="{A418D787-B393-4001-875D-FDA427E08926}" srcId="{9008DBD8-8B7D-4686-948B-207DBDBB6C90}" destId="{9364587B-D18B-4A16-AF64-AAF591FEA72E}" srcOrd="0" destOrd="0" parTransId="{ED0480BE-3EB1-4191-BF33-1DAA7543FA82}" sibTransId="{A32E2739-099E-4523-BF86-63512E665FA4}"/>
    <dgm:cxn modelId="{E5AD8291-5A78-4570-82E0-2FB168BE570E}" srcId="{CE78ECBC-50A0-4BB4-8DD2-DDEEA2F3F546}" destId="{A1998212-3BA8-47B9-A41A-36A4DFCDF66C}" srcOrd="0" destOrd="0" parTransId="{E00627C3-FE1F-4A9F-BF5F-233A56DEA489}" sibTransId="{818F5D61-2FF0-4955-AC44-A32DD1723DFD}"/>
    <dgm:cxn modelId="{EC2E3D93-1E85-43C8-89BF-111994E82926}" type="presOf" srcId="{A1998212-3BA8-47B9-A41A-36A4DFCDF66C}" destId="{E921C055-269B-40E4-BE1E-A50DE708BBDF}" srcOrd="0" destOrd="0" presId="urn:microsoft.com/office/officeart/2005/8/layout/vList6"/>
    <dgm:cxn modelId="{E5A9FC95-F5A2-4BDE-8CA6-B6CED45C1E4B}" srcId="{A1998212-3BA8-47B9-A41A-36A4DFCDF66C}" destId="{9232A0FF-BA7A-47AF-A1AA-F94ABEB2BD4F}" srcOrd="0" destOrd="0" parTransId="{988C414F-B163-451A-BF6B-39AE0806BD2C}" sibTransId="{06C49FA4-F6FE-464F-B877-EB3038788155}"/>
    <dgm:cxn modelId="{920954A4-4966-4308-A41B-AD504E75A6D3}" srcId="{A1998212-3BA8-47B9-A41A-36A4DFCDF66C}" destId="{9F4F4C59-30DE-46AF-814A-3E57EEAA3E8D}" srcOrd="1" destOrd="0" parTransId="{BE26E42B-D647-4DBF-BE8B-9F028219638F}" sibTransId="{F636DE8F-8B95-46EB-A57F-03C2EB89C6DF}"/>
    <dgm:cxn modelId="{99FEECAA-B3C5-4982-8026-C21DC38D16A0}" srcId="{05D4093C-1503-431A-AF66-B0D95A28A4DA}" destId="{C1BB2FE8-C253-446D-B815-B1CEE255010C}" srcOrd="1" destOrd="0" parTransId="{570F50AC-5C76-470F-BC77-283BD54DEEF0}" sibTransId="{69D049F0-99E9-48C9-BE45-5659E8D7C9BB}"/>
    <dgm:cxn modelId="{53D082B4-2C8B-4892-A097-D1D37DC60574}" srcId="{05D4093C-1503-431A-AF66-B0D95A28A4DA}" destId="{5B430FB4-A17D-43D5-8904-4960E05CB54B}" srcOrd="0" destOrd="0" parTransId="{6D874196-92DC-48AA-ADB3-90E6EB2454AC}" sibTransId="{0719C163-0C07-4074-8112-F9327E06A8EE}"/>
    <dgm:cxn modelId="{E53F7CD1-013B-4296-BF0C-34FFA3B1058F}" type="presOf" srcId="{0AA022F6-D25A-46EB-ADF9-193F6616A98A}" destId="{EA3F3DB2-550A-4966-9A78-22C129C4E495}" srcOrd="0" destOrd="1" presId="urn:microsoft.com/office/officeart/2005/8/layout/vList6"/>
    <dgm:cxn modelId="{A45D8AD3-A406-4200-B969-C0E2058079D7}" type="presOf" srcId="{CE78ECBC-50A0-4BB4-8DD2-DDEEA2F3F546}" destId="{A06531C5-52FB-4BAF-8233-133651248FF1}" srcOrd="0" destOrd="0" presId="urn:microsoft.com/office/officeart/2005/8/layout/vList6"/>
    <dgm:cxn modelId="{8F7D50DA-B5A1-403B-91AB-FE32563AB1A7}" type="presOf" srcId="{9008DBD8-8B7D-4686-948B-207DBDBB6C90}" destId="{C7E72663-553E-4AF9-94FE-A37FC5D2A057}" srcOrd="0" destOrd="0" presId="urn:microsoft.com/office/officeart/2005/8/layout/vList6"/>
    <dgm:cxn modelId="{B95728E8-FF4E-499C-B012-D2230FFA466A}" srcId="{9008DBD8-8B7D-4686-948B-207DBDBB6C90}" destId="{0AA022F6-D25A-46EB-ADF9-193F6616A98A}" srcOrd="1" destOrd="0" parTransId="{A62E362A-3476-481B-8252-12F657D0B046}" sibTransId="{5C2B9F23-AF7A-46F6-8E11-11EEBAFAF343}"/>
    <dgm:cxn modelId="{1EB639F4-82BE-4BD3-BF74-482C242B2422}" srcId="{05D4093C-1503-431A-AF66-B0D95A28A4DA}" destId="{50CE6CFA-349F-4BA6-8E1C-C96F3221D641}" srcOrd="2" destOrd="0" parTransId="{2DA24DB9-A6E8-4C8F-9306-0B08A433B041}" sibTransId="{2D674707-8114-4EC5-8CAF-110F5AEF94C3}"/>
    <dgm:cxn modelId="{8EA1F3F6-B00F-4623-8CB0-22959257D4A1}" type="presOf" srcId="{9364587B-D18B-4A16-AF64-AAF591FEA72E}" destId="{EA3F3DB2-550A-4966-9A78-22C129C4E495}" srcOrd="0" destOrd="0" presId="urn:microsoft.com/office/officeart/2005/8/layout/vList6"/>
    <dgm:cxn modelId="{EB6B2FFD-34DE-4E94-A5E4-7C6C91249779}" srcId="{CE78ECBC-50A0-4BB4-8DD2-DDEEA2F3F546}" destId="{9008DBD8-8B7D-4686-948B-207DBDBB6C90}" srcOrd="1" destOrd="0" parTransId="{64ED94DD-1D2E-4811-83B4-89B81AB1CFCD}" sibTransId="{A5EC9BCA-0566-49FF-8A70-F0D8ACF5D246}"/>
    <dgm:cxn modelId="{BBC37F0C-77DE-4810-B419-C3C111A7DC7F}" type="presParOf" srcId="{A06531C5-52FB-4BAF-8233-133651248FF1}" destId="{E3418C35-AAF9-4F64-A4E4-9574286AF58B}" srcOrd="0" destOrd="0" presId="urn:microsoft.com/office/officeart/2005/8/layout/vList6"/>
    <dgm:cxn modelId="{43F10D03-FE93-46CF-BCF1-47C39B6B79CC}" type="presParOf" srcId="{E3418C35-AAF9-4F64-A4E4-9574286AF58B}" destId="{E921C055-269B-40E4-BE1E-A50DE708BBDF}" srcOrd="0" destOrd="0" presId="urn:microsoft.com/office/officeart/2005/8/layout/vList6"/>
    <dgm:cxn modelId="{119F6876-773E-4648-9524-6066C54BBE79}" type="presParOf" srcId="{E3418C35-AAF9-4F64-A4E4-9574286AF58B}" destId="{B3123587-4E19-48B6-9E00-66E68D80506A}" srcOrd="1" destOrd="0" presId="urn:microsoft.com/office/officeart/2005/8/layout/vList6"/>
    <dgm:cxn modelId="{3D6AAD55-374B-447F-BB78-6AC05ED45665}" type="presParOf" srcId="{A06531C5-52FB-4BAF-8233-133651248FF1}" destId="{8BAA1B5D-FF45-43E2-BE7A-B97774715180}" srcOrd="1" destOrd="0" presId="urn:microsoft.com/office/officeart/2005/8/layout/vList6"/>
    <dgm:cxn modelId="{115CF6DF-4605-4531-BCFF-068A4F59BB78}" type="presParOf" srcId="{A06531C5-52FB-4BAF-8233-133651248FF1}" destId="{9C5D6363-2651-4426-8FD6-D40BE5387C8F}" srcOrd="2" destOrd="0" presId="urn:microsoft.com/office/officeart/2005/8/layout/vList6"/>
    <dgm:cxn modelId="{CA01816E-4B97-467E-BA84-92A55FE59C97}" type="presParOf" srcId="{9C5D6363-2651-4426-8FD6-D40BE5387C8F}" destId="{C7E72663-553E-4AF9-94FE-A37FC5D2A057}" srcOrd="0" destOrd="0" presId="urn:microsoft.com/office/officeart/2005/8/layout/vList6"/>
    <dgm:cxn modelId="{32951767-C136-403C-A45F-59402B0D1754}" type="presParOf" srcId="{9C5D6363-2651-4426-8FD6-D40BE5387C8F}" destId="{EA3F3DB2-550A-4966-9A78-22C129C4E495}" srcOrd="1" destOrd="0" presId="urn:microsoft.com/office/officeart/2005/8/layout/vList6"/>
    <dgm:cxn modelId="{45C69452-2D19-448E-AFC4-E36E04513B6D}" type="presParOf" srcId="{A06531C5-52FB-4BAF-8233-133651248FF1}" destId="{92AB5482-C887-4DBC-AAFD-B6CFFBA589E4}" srcOrd="3" destOrd="0" presId="urn:microsoft.com/office/officeart/2005/8/layout/vList6"/>
    <dgm:cxn modelId="{1D44DC90-17F2-4E7C-9117-DC621F50763B}" type="presParOf" srcId="{A06531C5-52FB-4BAF-8233-133651248FF1}" destId="{D092E5D6-658B-4486-81C4-9C594A0AEE7F}" srcOrd="4" destOrd="0" presId="urn:microsoft.com/office/officeart/2005/8/layout/vList6"/>
    <dgm:cxn modelId="{B4D64030-DB89-46F3-8455-E18C914A73EE}" type="presParOf" srcId="{D092E5D6-658B-4486-81C4-9C594A0AEE7F}" destId="{EB567BA9-9429-4102-87F1-1321D687C504}" srcOrd="0" destOrd="0" presId="urn:microsoft.com/office/officeart/2005/8/layout/vList6"/>
    <dgm:cxn modelId="{6FFC32BD-7064-4FA2-BA7F-2311CA0AB435}" type="presParOf" srcId="{D092E5D6-658B-4486-81C4-9C594A0AEE7F}" destId="{A16B5FA8-EE59-4532-B255-D12A02CA16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3587-4E19-48B6-9E00-66E68D80506A}">
      <dsp:nvSpPr>
        <dsp:cNvPr id="0" name=""/>
        <dsp:cNvSpPr/>
      </dsp:nvSpPr>
      <dsp:spPr>
        <a:xfrm>
          <a:off x="6500884" y="0"/>
          <a:ext cx="7208613" cy="543383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00187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1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3200" kern="1200" dirty="0"/>
            <a:t>- </a:t>
          </a:r>
          <a:r>
            <a:rPr lang="fr-FR" sz="3600" kern="1200" dirty="0"/>
            <a:t>compatibilité ouvrages provisoires  / définitifs (implantation, interaction, phasage) 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3200" kern="1200" dirty="0"/>
            <a:t>- </a:t>
          </a:r>
          <a:r>
            <a:rPr lang="fr-FR" sz="3600" kern="1200" dirty="0"/>
            <a:t>adaptation méthodologie et plans d’exécution ;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2400" kern="1200" dirty="0"/>
        </a:p>
      </dsp:txBody>
      <dsp:txXfrm>
        <a:off x="6500884" y="679230"/>
        <a:ext cx="5170925" cy="4075377"/>
      </dsp:txXfrm>
    </dsp:sp>
    <dsp:sp modelId="{E921C055-269B-40E4-BE1E-A50DE708BBDF}">
      <dsp:nvSpPr>
        <dsp:cNvPr id="0" name=""/>
        <dsp:cNvSpPr/>
      </dsp:nvSpPr>
      <dsp:spPr>
        <a:xfrm>
          <a:off x="3793" y="2808"/>
          <a:ext cx="6497090" cy="5428235"/>
        </a:xfrm>
        <a:prstGeom prst="roundRect">
          <a:avLst/>
        </a:prstGeom>
        <a:solidFill>
          <a:srgbClr val="0018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baseline="0" dirty="0"/>
            <a:t>&gt; Vue développée en élévation paroi</a:t>
          </a:r>
          <a:endParaRPr lang="fr-FR" sz="4000" kern="1200" dirty="0"/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&gt; Vues en plan horizontal ouvrages infrastructure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&gt; Coupes caractéristiques (existants / paroi butonnée / infrastructure intérieure) </a:t>
          </a:r>
        </a:p>
      </dsp:txBody>
      <dsp:txXfrm>
        <a:off x="268778" y="267793"/>
        <a:ext cx="5967120" cy="4898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3587-4E19-48B6-9E00-66E68D80506A}">
      <dsp:nvSpPr>
        <dsp:cNvPr id="0" name=""/>
        <dsp:cNvSpPr/>
      </dsp:nvSpPr>
      <dsp:spPr>
        <a:xfrm>
          <a:off x="3281889" y="78221"/>
          <a:ext cx="4821806" cy="205011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00187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600" b="1" kern="1200" dirty="0">
              <a:solidFill>
                <a:srgbClr val="000000"/>
              </a:solidFill>
              <a:sym typeface="Calibri"/>
            </a:rPr>
            <a:t>1 ou 2 ceintures à l’abri d’une banquette périmétrique </a:t>
          </a:r>
          <a:endParaRPr lang="fr-FR" sz="2600" b="1" kern="1200" dirty="0">
            <a:solidFill>
              <a:srgbClr val="0000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600" b="1" kern="1200" dirty="0">
              <a:solidFill>
                <a:srgbClr val="000000"/>
              </a:solidFill>
            </a:rPr>
            <a:t>plateforme travail largeur &gt;4m </a:t>
          </a:r>
        </a:p>
      </dsp:txBody>
      <dsp:txXfrm>
        <a:off x="3281889" y="334486"/>
        <a:ext cx="4053011" cy="1537589"/>
      </dsp:txXfrm>
    </dsp:sp>
    <dsp:sp modelId="{E921C055-269B-40E4-BE1E-A50DE708BBDF}">
      <dsp:nvSpPr>
        <dsp:cNvPr id="0" name=""/>
        <dsp:cNvSpPr/>
      </dsp:nvSpPr>
      <dsp:spPr>
        <a:xfrm>
          <a:off x="66315" y="324619"/>
          <a:ext cx="3176488" cy="1486881"/>
        </a:xfrm>
        <a:prstGeom prst="roundRect">
          <a:avLst/>
        </a:prstGeom>
        <a:solidFill>
          <a:srgbClr val="0018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 err="1"/>
            <a:t>Préterrassement</a:t>
          </a:r>
          <a:endParaRPr lang="fr-FR" sz="3600" kern="1200" dirty="0"/>
        </a:p>
      </dsp:txBody>
      <dsp:txXfrm>
        <a:off x="138899" y="397203"/>
        <a:ext cx="3031320" cy="1341713"/>
      </dsp:txXfrm>
    </dsp:sp>
    <dsp:sp modelId="{EA3F3DB2-550A-4966-9A78-22C129C4E495}">
      <dsp:nvSpPr>
        <dsp:cNvPr id="0" name=""/>
        <dsp:cNvSpPr/>
      </dsp:nvSpPr>
      <dsp:spPr>
        <a:xfrm>
          <a:off x="3504319" y="2179375"/>
          <a:ext cx="4679980" cy="2559994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FF8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3200" b="1" kern="1200" dirty="0"/>
            <a:t>environnement dégagé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28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3200" b="1" kern="1200" dirty="0">
              <a:solidFill>
                <a:schemeClr val="bg2">
                  <a:lumMod val="10000"/>
                </a:schemeClr>
              </a:solidFill>
              <a:sym typeface="Calibri"/>
            </a:rPr>
            <a:t> meilleure stabilité</a:t>
          </a:r>
          <a:endParaRPr lang="fr-FR" sz="3200" b="1" kern="1200" dirty="0"/>
        </a:p>
      </dsp:txBody>
      <dsp:txXfrm>
        <a:off x="3504319" y="2499374"/>
        <a:ext cx="3719982" cy="1919996"/>
      </dsp:txXfrm>
    </dsp:sp>
    <dsp:sp modelId="{C7E72663-553E-4AF9-94FE-A37FC5D2A057}">
      <dsp:nvSpPr>
        <dsp:cNvPr id="0" name=""/>
        <dsp:cNvSpPr/>
      </dsp:nvSpPr>
      <dsp:spPr>
        <a:xfrm>
          <a:off x="135458" y="2170270"/>
          <a:ext cx="3255661" cy="2426045"/>
        </a:xfrm>
        <a:prstGeom prst="roundRect">
          <a:avLst/>
        </a:prstGeom>
        <a:solidFill>
          <a:srgbClr val="FF8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normale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Banquette</a:t>
          </a:r>
        </a:p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 inversée</a:t>
          </a:r>
        </a:p>
      </dsp:txBody>
      <dsp:txXfrm>
        <a:off x="253888" y="2288700"/>
        <a:ext cx="3018801" cy="2189185"/>
      </dsp:txXfrm>
    </dsp:sp>
    <dsp:sp modelId="{A16B5FA8-EE59-4532-B255-D12A02CA16D0}">
      <dsp:nvSpPr>
        <dsp:cNvPr id="0" name=""/>
        <dsp:cNvSpPr/>
      </dsp:nvSpPr>
      <dsp:spPr>
        <a:xfrm>
          <a:off x="3328977" y="4627331"/>
          <a:ext cx="4775621" cy="279059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00187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anose="05000000000000000000" pitchFamily="2" charset="2"/>
            <a:buNone/>
          </a:pPr>
          <a:endParaRPr lang="fr-FR" sz="2000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600" b="1" kern="1200" dirty="0">
              <a:solidFill>
                <a:schemeClr val="bg2">
                  <a:lumMod val="10000"/>
                </a:schemeClr>
              </a:solidFill>
              <a:sym typeface="Calibri"/>
            </a:rPr>
            <a:t>suit le phasage exécution VPP</a:t>
          </a:r>
          <a:endParaRPr lang="fr-FR" sz="2600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600" b="1" kern="1200" dirty="0">
              <a:solidFill>
                <a:srgbClr val="000000"/>
              </a:solidFill>
              <a:sym typeface="Calibri"/>
            </a:rPr>
            <a:t>2 exemples (annexe 4) </a:t>
          </a:r>
          <a:endParaRPr lang="fr-FR" sz="2600" kern="1200" dirty="0"/>
        </a:p>
      </dsp:txBody>
      <dsp:txXfrm>
        <a:off x="3328977" y="4976156"/>
        <a:ext cx="3729148" cy="2092947"/>
      </dsp:txXfrm>
    </dsp:sp>
    <dsp:sp modelId="{EB567BA9-9429-4102-87F1-1321D687C504}">
      <dsp:nvSpPr>
        <dsp:cNvPr id="0" name=""/>
        <dsp:cNvSpPr/>
      </dsp:nvSpPr>
      <dsp:spPr>
        <a:xfrm>
          <a:off x="113796" y="4886508"/>
          <a:ext cx="3138439" cy="2141942"/>
        </a:xfrm>
        <a:prstGeom prst="roundRect">
          <a:avLst/>
        </a:prstGeom>
        <a:solidFill>
          <a:srgbClr val="0018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Phasage  terrassement</a:t>
          </a:r>
        </a:p>
      </dsp:txBody>
      <dsp:txXfrm>
        <a:off x="218357" y="4991069"/>
        <a:ext cx="2929317" cy="193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2939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01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Figure">
            <a:extLst>
              <a:ext uri="{FF2B5EF4-FFF2-40B4-BE49-F238E27FC236}">
                <a16:creationId xmlns:a16="http://schemas.microsoft.com/office/drawing/2014/main" id="{762FEB96-B7BA-4826-AFD5-C884E88C76F2}"/>
              </a:ext>
            </a:extLst>
          </p:cNvPr>
          <p:cNvSpPr/>
          <p:nvPr userDrawn="1"/>
        </p:nvSpPr>
        <p:spPr>
          <a:xfrm>
            <a:off x="2945227" y="11238205"/>
            <a:ext cx="21474653" cy="2552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85"/>
                </a:moveTo>
                <a:cubicBezTo>
                  <a:pt x="994" y="10249"/>
                  <a:pt x="2016" y="8694"/>
                  <a:pt x="3048" y="8046"/>
                </a:cubicBezTo>
                <a:cubicBezTo>
                  <a:pt x="4256" y="7287"/>
                  <a:pt x="5467" y="7774"/>
                  <a:pt x="6671" y="8519"/>
                </a:cubicBezTo>
                <a:cubicBezTo>
                  <a:pt x="7859" y="9254"/>
                  <a:pt x="9047" y="10244"/>
                  <a:pt x="10233" y="11490"/>
                </a:cubicBezTo>
                <a:cubicBezTo>
                  <a:pt x="11873" y="13934"/>
                  <a:pt x="13532" y="14766"/>
                  <a:pt x="15180" y="14012"/>
                </a:cubicBezTo>
                <a:cubicBezTo>
                  <a:pt x="16695" y="13320"/>
                  <a:pt x="18208" y="11282"/>
                  <a:pt x="19659" y="7100"/>
                </a:cubicBezTo>
                <a:cubicBezTo>
                  <a:pt x="20327" y="5173"/>
                  <a:pt x="20976" y="2798"/>
                  <a:pt x="21600" y="0"/>
                </a:cubicBezTo>
                <a:lnTo>
                  <a:pt x="21600" y="21475"/>
                </a:lnTo>
                <a:lnTo>
                  <a:pt x="9" y="21600"/>
                </a:lnTo>
                <a:lnTo>
                  <a:pt x="0" y="12685"/>
                </a:lnTo>
                <a:close/>
              </a:path>
            </a:pathLst>
          </a:custGeom>
          <a:solidFill>
            <a:srgbClr val="FF8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8600"/>
                </a:solidFill>
              </a:defRPr>
            </a:pPr>
            <a:endParaRPr/>
          </a:p>
        </p:txBody>
      </p:sp>
      <p:pic>
        <p:nvPicPr>
          <p:cNvPr id="7" name="Logos CFMS Blanc_B-04.png" descr="Logos CFMS Blanc_B-04.png">
            <a:extLst>
              <a:ext uri="{FF2B5EF4-FFF2-40B4-BE49-F238E27FC236}">
                <a16:creationId xmlns:a16="http://schemas.microsoft.com/office/drawing/2014/main" id="{3A097E2C-6FE9-49C4-A60B-4E195B517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34198" y="12360922"/>
            <a:ext cx="2632280" cy="117538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635DFADB-A038-4A35-8B89-10DDF8484F8D}"/>
              </a:ext>
            </a:extLst>
          </p:cNvPr>
          <p:cNvSpPr/>
          <p:nvPr userDrawn="1"/>
        </p:nvSpPr>
        <p:spPr>
          <a:xfrm>
            <a:off x="0" y="0"/>
            <a:ext cx="24384000" cy="2880000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id="{17B25EF1-9B2F-47A3-8921-5EE9D6934056}"/>
              </a:ext>
            </a:extLst>
          </p:cNvPr>
          <p:cNvSpPr/>
          <p:nvPr/>
        </p:nvSpPr>
        <p:spPr>
          <a:xfrm>
            <a:off x="23478826" y="12275875"/>
            <a:ext cx="408165" cy="939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5934"/>
                </a:lnTo>
                <a:lnTo>
                  <a:pt x="10765" y="21600"/>
                </a:lnTo>
                <a:lnTo>
                  <a:pt x="180" y="15881"/>
                </a:lnTo>
                <a:lnTo>
                  <a:pt x="0" y="0"/>
                </a:lnTo>
                <a:close/>
              </a:path>
            </a:pathLst>
          </a:custGeom>
          <a:solidFill>
            <a:srgbClr val="00187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1" name="Texte">
            <a:extLst>
              <a:ext uri="{FF2B5EF4-FFF2-40B4-BE49-F238E27FC236}">
                <a16:creationId xmlns:a16="http://schemas.microsoft.com/office/drawing/2014/main" id="{CE052BA3-7F33-4ABE-A62B-F7F8A82477A0}"/>
              </a:ext>
            </a:extLst>
          </p:cNvPr>
          <p:cNvSpPr/>
          <p:nvPr userDrawn="1"/>
        </p:nvSpPr>
        <p:spPr>
          <a:xfrm>
            <a:off x="23682908" y="12856187"/>
            <a:ext cx="1270003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b">
            <a:spAutoFit/>
          </a:bodyPr>
          <a:lstStyle>
            <a:lvl1pPr defTabSz="584200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D161AFAC-EB4B-4400-BC86-17C81E7F6BAD}" type="slidenum">
              <a:rPr lang="fr-FR" smtClean="0"/>
              <a:t>‹N°›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7" name="Figure">
            <a:extLst>
              <a:ext uri="{FF2B5EF4-FFF2-40B4-BE49-F238E27FC236}">
                <a16:creationId xmlns:a16="http://schemas.microsoft.com/office/drawing/2014/main" id="{74C999D6-224E-462E-BA96-A08F8BC23AF1}"/>
              </a:ext>
            </a:extLst>
          </p:cNvPr>
          <p:cNvSpPr/>
          <p:nvPr userDrawn="1"/>
        </p:nvSpPr>
        <p:spPr>
          <a:xfrm>
            <a:off x="2937784" y="10174889"/>
            <a:ext cx="21503102" cy="3600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0" extrusionOk="0">
                <a:moveTo>
                  <a:pt x="21600" y="3784"/>
                </a:moveTo>
                <a:cubicBezTo>
                  <a:pt x="20549" y="8744"/>
                  <a:pt x="19305" y="12049"/>
                  <a:pt x="17983" y="13393"/>
                </a:cubicBezTo>
                <a:cubicBezTo>
                  <a:pt x="17091" y="14299"/>
                  <a:pt x="16186" y="14296"/>
                  <a:pt x="15294" y="13782"/>
                </a:cubicBezTo>
                <a:cubicBezTo>
                  <a:pt x="14384" y="13258"/>
                  <a:pt x="13480" y="12199"/>
                  <a:pt x="12596" y="10605"/>
                </a:cubicBezTo>
                <a:lnTo>
                  <a:pt x="8709" y="3359"/>
                </a:lnTo>
                <a:cubicBezTo>
                  <a:pt x="8116" y="2240"/>
                  <a:pt x="7510" y="1395"/>
                  <a:pt x="6897" y="828"/>
                </a:cubicBezTo>
                <a:cubicBezTo>
                  <a:pt x="6227" y="208"/>
                  <a:pt x="5548" y="-80"/>
                  <a:pt x="4867" y="20"/>
                </a:cubicBezTo>
                <a:cubicBezTo>
                  <a:pt x="3164" y="270"/>
                  <a:pt x="1496" y="2932"/>
                  <a:pt x="0" y="7785"/>
                </a:cubicBezTo>
                <a:lnTo>
                  <a:pt x="0" y="21520"/>
                </a:lnTo>
                <a:lnTo>
                  <a:pt x="21599" y="21520"/>
                </a:lnTo>
                <a:lnTo>
                  <a:pt x="21600" y="3784"/>
                </a:lnTo>
                <a:close/>
              </a:path>
            </a:pathLst>
          </a:custGeom>
          <a:solidFill>
            <a:srgbClr val="FF8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8" name="Logos CFMS RVB-01.png" descr="Logos CFMS RVB-01.png">
            <a:extLst>
              <a:ext uri="{FF2B5EF4-FFF2-40B4-BE49-F238E27FC236}">
                <a16:creationId xmlns:a16="http://schemas.microsoft.com/office/drawing/2014/main" id="{496C3D8B-F692-4D0C-9CE4-30E4EC30E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" y="97965"/>
            <a:ext cx="8162354" cy="442949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igure">
            <a:extLst>
              <a:ext uri="{FF2B5EF4-FFF2-40B4-BE49-F238E27FC236}">
                <a16:creationId xmlns:a16="http://schemas.microsoft.com/office/drawing/2014/main" id="{45E10704-5AA8-429D-88C4-0EB9341B7575}"/>
              </a:ext>
            </a:extLst>
          </p:cNvPr>
          <p:cNvSpPr/>
          <p:nvPr/>
        </p:nvSpPr>
        <p:spPr>
          <a:xfrm>
            <a:off x="23207893" y="12343608"/>
            <a:ext cx="408164" cy="939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5934"/>
                </a:lnTo>
                <a:lnTo>
                  <a:pt x="10765" y="21600"/>
                </a:lnTo>
                <a:lnTo>
                  <a:pt x="180" y="15881"/>
                </a:lnTo>
                <a:lnTo>
                  <a:pt x="0" y="0"/>
                </a:lnTo>
                <a:close/>
              </a:path>
            </a:pathLst>
          </a:custGeom>
          <a:solidFill>
            <a:srgbClr val="00187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1" name="Texte">
            <a:extLst>
              <a:ext uri="{FF2B5EF4-FFF2-40B4-BE49-F238E27FC236}">
                <a16:creationId xmlns:a16="http://schemas.microsoft.com/office/drawing/2014/main" id="{6E01E35A-0F65-4C1E-93AC-08097F36B49F}"/>
              </a:ext>
            </a:extLst>
          </p:cNvPr>
          <p:cNvSpPr/>
          <p:nvPr/>
        </p:nvSpPr>
        <p:spPr>
          <a:xfrm>
            <a:off x="23411975" y="12923920"/>
            <a:ext cx="1270002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b">
            <a:spAutoFit/>
          </a:bodyPr>
          <a:lstStyle>
            <a:lvl1pPr defTabSz="584200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B9397C54-8102-4FE4-AFC2-E1441390579F}" type="slidenum">
              <a:rPr lang="fr-FR" smtClean="0"/>
              <a:pPr/>
              <a:t>‹N°›</a:t>
            </a:fld>
            <a:endParaRPr dirty="0"/>
          </a:p>
        </p:txBody>
      </p:sp>
      <p:sp>
        <p:nvSpPr>
          <p:cNvPr id="9" name="reprise des informations de la première page…"/>
          <p:cNvSpPr txBox="1"/>
          <p:nvPr userDrawn="1"/>
        </p:nvSpPr>
        <p:spPr>
          <a:xfrm>
            <a:off x="4808140" y="119422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dirty="0"/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VOILES PAR PASSES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FEVRIER 2024</a:t>
            </a:r>
          </a:p>
        </p:txBody>
      </p:sp>
    </p:spTree>
    <p:extLst>
      <p:ext uri="{BB962C8B-B14F-4D97-AF65-F5344CB8AC3E}">
        <p14:creationId xmlns:p14="http://schemas.microsoft.com/office/powerpoint/2010/main" val="25993450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3429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525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621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1717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7813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3909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0005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6101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219700" marR="0" indent="-342900" algn="just" defTabSz="2438338" rtl="0" latinLnBrk="0">
        <a:lnSpc>
          <a:spcPts val="36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re…"/>
          <p:cNvSpPr txBox="1">
            <a:spLocks noGrp="1"/>
          </p:cNvSpPr>
          <p:nvPr>
            <p:ph type="title" idx="4294967295"/>
          </p:nvPr>
        </p:nvSpPr>
        <p:spPr>
          <a:xfrm>
            <a:off x="4553339" y="4527461"/>
            <a:ext cx="19659212" cy="4851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 sz="8700" spc="435">
                <a:solidFill>
                  <a:srgbClr val="47545D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8000" dirty="0"/>
              <a:t>Mode opératoire et dispositions constructives des Voiles Par Passes (VPP)</a:t>
            </a:r>
            <a:br>
              <a:rPr lang="fr-FR" dirty="0"/>
            </a:br>
            <a:br>
              <a:rPr lang="fr-FR" dirty="0"/>
            </a:br>
            <a:r>
              <a:rPr lang="fr-FR" sz="6000" dirty="0"/>
              <a:t>par Valentin DUCA (SFB)</a:t>
            </a:r>
            <a:br>
              <a:rPr lang="fr-FR" sz="6000" dirty="0"/>
            </a:br>
            <a:endParaRPr sz="6000" dirty="0"/>
          </a:p>
        </p:txBody>
      </p:sp>
      <p:pic>
        <p:nvPicPr>
          <p:cNvPr id="13" name="Logos CFMS RVB-01.png" descr="Logos CFMS RVB-01.png">
            <a:extLst>
              <a:ext uri="{FF2B5EF4-FFF2-40B4-BE49-F238E27FC236}">
                <a16:creationId xmlns:a16="http://schemas.microsoft.com/office/drawing/2014/main" id="{BDDDEE19-6CB0-4F03-8806-4F8A9EA1D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" y="97965"/>
            <a:ext cx="8162354" cy="44294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e">
            <a:extLst>
              <a:ext uri="{FF2B5EF4-FFF2-40B4-BE49-F238E27FC236}">
                <a16:creationId xmlns:a16="http://schemas.microsoft.com/office/drawing/2014/main" id="{DBF0D9FA-6DC7-4AE3-BE0D-1A6FD1D1201B}"/>
              </a:ext>
            </a:extLst>
          </p:cNvPr>
          <p:cNvGrpSpPr/>
          <p:nvPr/>
        </p:nvGrpSpPr>
        <p:grpSpPr>
          <a:xfrm>
            <a:off x="23207893" y="12343608"/>
            <a:ext cx="1474083" cy="1850313"/>
            <a:chOff x="0" y="0"/>
            <a:chExt cx="1474082" cy="1850311"/>
          </a:xfrm>
        </p:grpSpPr>
        <p:sp>
          <p:nvSpPr>
            <p:cNvPr id="15" name="Figure">
              <a:extLst>
                <a:ext uri="{FF2B5EF4-FFF2-40B4-BE49-F238E27FC236}">
                  <a16:creationId xmlns:a16="http://schemas.microsoft.com/office/drawing/2014/main" id="{4C2AD1FD-0071-48CC-8A93-F811C98544D4}"/>
                </a:ext>
              </a:extLst>
            </p:cNvPr>
            <p:cNvSpPr/>
            <p:nvPr/>
          </p:nvSpPr>
          <p:spPr>
            <a:xfrm>
              <a:off x="0" y="0"/>
              <a:ext cx="408164" cy="93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934"/>
                  </a:lnTo>
                  <a:lnTo>
                    <a:pt x="10765" y="21600"/>
                  </a:lnTo>
                  <a:lnTo>
                    <a:pt x="180" y="15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7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" name="Texte">
              <a:extLst>
                <a:ext uri="{FF2B5EF4-FFF2-40B4-BE49-F238E27FC236}">
                  <a16:creationId xmlns:a16="http://schemas.microsoft.com/office/drawing/2014/main" id="{95E01EC6-8AF1-4017-826E-29CFB3615723}"/>
                </a:ext>
              </a:extLst>
            </p:cNvPr>
            <p:cNvSpPr/>
            <p:nvPr/>
          </p:nvSpPr>
          <p:spPr>
            <a:xfrm>
              <a:off x="204082" y="58031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 defTabSz="584200">
                <a:defRPr sz="19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fld id="{86CB4B4D-7CA3-9044-876B-883B54F8677D}" type="slidenum">
                <a:rPr/>
                <a:pPr/>
                <a:t>1</a:t>
              </a:fld>
              <a:endParaRPr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B1BC9FC-5EB0-493A-84A2-A1C1B8380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713" y="250365"/>
            <a:ext cx="4456562" cy="54015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2750C8C-66D1-491C-A1AC-2890C6D58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EBDF3CC-C215-44F6-9DEC-83AF7DE47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1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de la page…">
            <a:extLst>
              <a:ext uri="{FF2B5EF4-FFF2-40B4-BE49-F238E27FC236}">
                <a16:creationId xmlns:a16="http://schemas.microsoft.com/office/drawing/2014/main" id="{6E04F55C-9628-8A72-522E-6EC766BD25A0}"/>
              </a:ext>
            </a:extLst>
          </p:cNvPr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sz="4000" dirty="0"/>
              <a:t>Chapitre 4 – Mode opératoire et dispositions constructives Voiles Par Passes (VPP)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4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prise des informations de la première page…">
            <a:extLst>
              <a:ext uri="{FF2B5EF4-FFF2-40B4-BE49-F238E27FC236}">
                <a16:creationId xmlns:a16="http://schemas.microsoft.com/office/drawing/2014/main" id="{3BAF9881-DD69-B2DC-2CD9-3861C3D8A410}"/>
              </a:ext>
            </a:extLst>
          </p:cNvPr>
          <p:cNvSpPr txBox="1"/>
          <p:nvPr/>
        </p:nvSpPr>
        <p:spPr>
          <a:xfrm>
            <a:off x="4457158" y="12704925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2" name="Corps de texte standard…">
            <a:extLst>
              <a:ext uri="{FF2B5EF4-FFF2-40B4-BE49-F238E27FC236}">
                <a16:creationId xmlns:a16="http://schemas.microsoft.com/office/drawing/2014/main" id="{390C4B61-D2FC-96DC-15C3-6FDFB8AD6C42}"/>
              </a:ext>
            </a:extLst>
          </p:cNvPr>
          <p:cNvSpPr txBox="1"/>
          <p:nvPr/>
        </p:nvSpPr>
        <p:spPr>
          <a:xfrm>
            <a:off x="1473757" y="3443139"/>
            <a:ext cx="9964867" cy="187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i="1" dirty="0">
                <a:solidFill>
                  <a:srgbClr val="FF8600"/>
                </a:solidFill>
                <a:sym typeface="Calibri"/>
              </a:rPr>
              <a:t>Dispositions constructives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FF86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1871"/>
                </a:solidFill>
                <a:sym typeface="Calibri"/>
              </a:rPr>
              <a:t>Collecte et évacuation eaux infiltrées</a:t>
            </a: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001871"/>
              </a:solidFill>
              <a:sym typeface="Calibri"/>
            </a:endParaRPr>
          </a:p>
        </p:txBody>
      </p:sp>
      <p:sp>
        <p:nvSpPr>
          <p:cNvPr id="3" name="Corps de texte standard…">
            <a:extLst>
              <a:ext uri="{FF2B5EF4-FFF2-40B4-BE49-F238E27FC236}">
                <a16:creationId xmlns:a16="http://schemas.microsoft.com/office/drawing/2014/main" id="{7BDC399A-4935-FF5F-843D-FFB143544538}"/>
              </a:ext>
            </a:extLst>
          </p:cNvPr>
          <p:cNvSpPr txBox="1"/>
          <p:nvPr/>
        </p:nvSpPr>
        <p:spPr>
          <a:xfrm>
            <a:off x="1473757" y="5470600"/>
            <a:ext cx="8584643" cy="412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Collecte par barbacanes, cunettes, rigoles, drains collecteurs, tapis drainant, fosse rétention ; 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 Canalisation vers un exutoire 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Exutoire assuré par infiltration ou par relevage (réseau d’assainissement urbain)</a:t>
            </a:r>
          </a:p>
          <a:p>
            <a:pPr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38F119-1D1D-BDA6-30F0-4ECD9BBFD62D}"/>
              </a:ext>
            </a:extLst>
          </p:cNvPr>
          <p:cNvSpPr/>
          <p:nvPr/>
        </p:nvSpPr>
        <p:spPr>
          <a:xfrm>
            <a:off x="14074588" y="10763876"/>
            <a:ext cx="7586729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Barbacane connectée au drainage vertical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2D5421A-C11B-D7A8-67A7-CC6D9E649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652" y="3749040"/>
            <a:ext cx="13235308" cy="65471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43075A-BC91-465A-8B51-7F209FF11A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440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de la page…">
            <a:extLst>
              <a:ext uri="{FF2B5EF4-FFF2-40B4-BE49-F238E27FC236}">
                <a16:creationId xmlns:a16="http://schemas.microsoft.com/office/drawing/2014/main" id="{6E04F55C-9628-8A72-522E-6EC766BD25A0}"/>
              </a:ext>
            </a:extLst>
          </p:cNvPr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sz="4000" dirty="0"/>
              <a:t>Chapitre 4 – Mode opératoire et dispositions constructives Voiles Par Passes (VPP)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4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prise des informations de la première page…">
            <a:extLst>
              <a:ext uri="{FF2B5EF4-FFF2-40B4-BE49-F238E27FC236}">
                <a16:creationId xmlns:a16="http://schemas.microsoft.com/office/drawing/2014/main" id="{3BAF9881-DD69-B2DC-2CD9-3861C3D8A410}"/>
              </a:ext>
            </a:extLst>
          </p:cNvPr>
          <p:cNvSpPr txBox="1"/>
          <p:nvPr/>
        </p:nvSpPr>
        <p:spPr>
          <a:xfrm>
            <a:off x="4457158" y="12704925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2" name="Corps de texte standard…">
            <a:extLst>
              <a:ext uri="{FF2B5EF4-FFF2-40B4-BE49-F238E27FC236}">
                <a16:creationId xmlns:a16="http://schemas.microsoft.com/office/drawing/2014/main" id="{7CDA980C-4B2A-9ED0-1F1F-853F9385B0AC}"/>
              </a:ext>
            </a:extLst>
          </p:cNvPr>
          <p:cNvSpPr txBox="1"/>
          <p:nvPr/>
        </p:nvSpPr>
        <p:spPr>
          <a:xfrm>
            <a:off x="1632457" y="3313367"/>
            <a:ext cx="9964867" cy="6835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i="1" dirty="0">
                <a:solidFill>
                  <a:srgbClr val="FF8600"/>
                </a:solidFill>
                <a:sym typeface="Calibri"/>
              </a:rPr>
              <a:t>Dispositions constructives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dirty="0">
              <a:solidFill>
                <a:srgbClr val="FF86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1871"/>
                </a:solidFill>
                <a:sym typeface="Calibri"/>
              </a:rPr>
              <a:t>Formulation béton projeté</a:t>
            </a: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1871"/>
                </a:solidFill>
                <a:sym typeface="Calibri"/>
              </a:rPr>
              <a:t>Fabrication béton projeté</a:t>
            </a:r>
          </a:p>
          <a:p>
            <a:pPr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</p:txBody>
      </p:sp>
      <p:sp>
        <p:nvSpPr>
          <p:cNvPr id="3" name="Corps de texte standard…">
            <a:extLst>
              <a:ext uri="{FF2B5EF4-FFF2-40B4-BE49-F238E27FC236}">
                <a16:creationId xmlns:a16="http://schemas.microsoft.com/office/drawing/2014/main" id="{E5BB99CD-4732-A5A8-3ADB-6A718C9896B9}"/>
              </a:ext>
            </a:extLst>
          </p:cNvPr>
          <p:cNvSpPr txBox="1"/>
          <p:nvPr/>
        </p:nvSpPr>
        <p:spPr>
          <a:xfrm>
            <a:off x="2164338" y="5202992"/>
            <a:ext cx="11818051" cy="728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Nature, dosage et classe de résistance du ciment utilisé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Nature, granulométrie et fuseau des granulats employés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Classe de résistance du béton (C25 à C40)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Classes d’exposition (NF EN 206/CN) inapplicables  directement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Matériau malaxé </a:t>
            </a:r>
            <a:r>
              <a:rPr lang="fr-FR" sz="3200" b="1" dirty="0">
                <a:solidFill>
                  <a:srgbClr val="000000"/>
                </a:solidFill>
                <a:sym typeface="Calibri"/>
              </a:rPr>
              <a:t>par voie sèche </a:t>
            </a:r>
            <a:r>
              <a:rPr lang="fr-FR" sz="3200" dirty="0">
                <a:solidFill>
                  <a:srgbClr val="000000"/>
                </a:solidFill>
                <a:sym typeface="Calibri"/>
              </a:rPr>
              <a:t>en centrale béton NF 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Fabrication sur chantier (eau de gâchage rajoutée à la lance) </a:t>
            </a:r>
          </a:p>
          <a:p>
            <a:pPr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A5377D-A588-6A27-4CE1-3C11D31D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142" y="3402977"/>
            <a:ext cx="8359193" cy="84056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1E6BE2-BC0E-4337-8789-2FFA4FBE2D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16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322501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" name="Titre de la page…"/>
          <p:cNvSpPr txBox="1">
            <a:spLocks noGrp="1"/>
          </p:cNvSpPr>
          <p:nvPr>
            <p:ph type="title" idx="4294967295"/>
          </p:nvPr>
        </p:nvSpPr>
        <p:spPr>
          <a:xfrm>
            <a:off x="155644" y="697779"/>
            <a:ext cx="24007862" cy="22205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  <a:br>
              <a:rPr lang="fr-FR" dirty="0"/>
            </a:br>
            <a:br>
              <a:rPr lang="fr-FR" dirty="0"/>
            </a:br>
            <a:r>
              <a:rPr lang="fr-FR" sz="4000" dirty="0"/>
              <a:t>Chapitre 4 – Mode opératoire et dispositions constructives Voiles Par Passes (VPP)</a:t>
            </a:r>
            <a:br>
              <a:rPr lang="fr-FR" sz="4000" dirty="0"/>
            </a:br>
            <a:br>
              <a:rPr lang="fr-FR" dirty="0"/>
            </a:br>
            <a:endParaRPr dirty="0"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4FE7A1-7ADB-98E4-A009-E7B1C8A076E4}"/>
              </a:ext>
            </a:extLst>
          </p:cNvPr>
          <p:cNvSpPr txBox="1"/>
          <p:nvPr/>
        </p:nvSpPr>
        <p:spPr>
          <a:xfrm>
            <a:off x="16043564" y="6777333"/>
            <a:ext cx="8119941" cy="4142160"/>
          </a:xfrm>
          <a:prstGeom prst="rect">
            <a:avLst/>
          </a:prstGeom>
          <a:noFill/>
          <a:ln w="25400" cap="flat">
            <a:solidFill>
              <a:srgbClr val="001871">
                <a:alpha val="73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4000" b="1" dirty="0">
                <a:solidFill>
                  <a:srgbClr val="FF8600"/>
                </a:solidFill>
                <a:sym typeface="Calibri"/>
              </a:rPr>
              <a:t>Coordination préalable nécessaire : </a:t>
            </a:r>
          </a:p>
          <a:p>
            <a:pPr marL="457200" indent="-457200" algn="just">
              <a:lnSpc>
                <a:spcPts val="3500"/>
              </a:lnSpc>
              <a:buSzPct val="100000"/>
              <a:buFontTx/>
              <a:buChar char="-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dirty="0">
              <a:solidFill>
                <a:srgbClr val="FF8600"/>
              </a:solidFill>
              <a:sym typeface="Calibri"/>
            </a:endParaRPr>
          </a:p>
          <a:p>
            <a:pPr marL="457200" indent="-457200" algn="just">
              <a:lnSpc>
                <a:spcPts val="3500"/>
              </a:lnSpc>
              <a:buSzPct val="100000"/>
              <a:buFontTx/>
              <a:buChar char="-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4000" b="1" dirty="0">
                <a:solidFill>
                  <a:srgbClr val="FF8600"/>
                </a:solidFill>
                <a:sym typeface="Calibri"/>
              </a:rPr>
              <a:t>bureau études BA (plans EXE)</a:t>
            </a:r>
          </a:p>
          <a:p>
            <a:pPr marL="457200" indent="-457200" algn="just">
              <a:lnSpc>
                <a:spcPts val="3500"/>
              </a:lnSpc>
              <a:buSzPct val="100000"/>
              <a:buFontTx/>
              <a:buChar char="-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dirty="0">
              <a:solidFill>
                <a:srgbClr val="FF8600"/>
              </a:solidFill>
              <a:sym typeface="Calibri"/>
            </a:endParaRPr>
          </a:p>
          <a:p>
            <a:pPr marL="457200" indent="-457200" algn="just">
              <a:lnSpc>
                <a:spcPts val="3500"/>
              </a:lnSpc>
              <a:buSzPct val="100000"/>
              <a:buFontTx/>
              <a:buChar char="-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dirty="0">
              <a:solidFill>
                <a:srgbClr val="FF8600"/>
              </a:solidFill>
              <a:sym typeface="Calibri"/>
            </a:endParaRPr>
          </a:p>
          <a:p>
            <a:pPr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dirty="0">
              <a:solidFill>
                <a:srgbClr val="FF8600"/>
              </a:solidFill>
              <a:sym typeface="Calibri"/>
            </a:endParaRPr>
          </a:p>
          <a:p>
            <a:pPr marL="457200" indent="-457200" algn="just">
              <a:lnSpc>
                <a:spcPts val="3500"/>
              </a:lnSpc>
              <a:buSzPct val="100000"/>
              <a:buFontTx/>
              <a:buChar char="-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dirty="0">
                <a:solidFill>
                  <a:srgbClr val="FF8600"/>
                </a:solidFill>
                <a:sym typeface="Calibri"/>
              </a:rPr>
              <a:t>-   </a:t>
            </a:r>
            <a:r>
              <a:rPr lang="fr-FR" sz="4000" b="1" dirty="0">
                <a:solidFill>
                  <a:srgbClr val="FF8600"/>
                </a:solidFill>
                <a:sym typeface="Calibri"/>
              </a:rPr>
              <a:t>entreprise VPP (méthodologie EXE)	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Corps de texte standard…">
            <a:extLst>
              <a:ext uri="{FF2B5EF4-FFF2-40B4-BE49-F238E27FC236}">
                <a16:creationId xmlns:a16="http://schemas.microsoft.com/office/drawing/2014/main" id="{FCD4A3E9-ED9D-7FDB-A61D-E607BC709693}"/>
              </a:ext>
            </a:extLst>
          </p:cNvPr>
          <p:cNvSpPr txBox="1"/>
          <p:nvPr/>
        </p:nvSpPr>
        <p:spPr>
          <a:xfrm>
            <a:off x="1517072" y="3616088"/>
            <a:ext cx="21590640" cy="1458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4000" b="1" i="1" dirty="0">
                <a:solidFill>
                  <a:srgbClr val="FF8600"/>
                </a:solidFill>
                <a:sym typeface="Calibri"/>
              </a:rPr>
              <a:t>Finalisation études et attendus en terme des plans d’exécution VPP : 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dirty="0">
                <a:solidFill>
                  <a:srgbClr val="FF8600"/>
                </a:solidFill>
                <a:sym typeface="Calibri"/>
              </a:rPr>
              <a:t>- synthèse paroi butonnée / génie civil intérieur (planchers, poutres, poteaux, voiles, fondations) </a:t>
            </a:r>
            <a:endParaRPr lang="fr-FR" sz="3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F473791B-DCB7-0AF7-6192-4F7FCE39F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076821"/>
              </p:ext>
            </p:extLst>
          </p:nvPr>
        </p:nvGraphicFramePr>
        <p:xfrm>
          <a:off x="1675644" y="6169862"/>
          <a:ext cx="13713291" cy="543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que 5" descr="Réunion">
            <a:extLst>
              <a:ext uri="{FF2B5EF4-FFF2-40B4-BE49-F238E27FC236}">
                <a16:creationId xmlns:a16="http://schemas.microsoft.com/office/drawing/2014/main" id="{9C0D39A2-3BBB-74F3-7024-7100FD33A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32423" y="7948167"/>
            <a:ext cx="2221992" cy="2221992"/>
          </a:xfrm>
          <a:prstGeom prst="rect">
            <a:avLst/>
          </a:prstGeom>
        </p:spPr>
      </p:pic>
      <p:sp>
        <p:nvSpPr>
          <p:cNvPr id="7" name="Sous-titre - calibri gras corps 40pts">
            <a:extLst>
              <a:ext uri="{FF2B5EF4-FFF2-40B4-BE49-F238E27FC236}">
                <a16:creationId xmlns:a16="http://schemas.microsoft.com/office/drawing/2014/main" id="{0702032D-BF32-7D73-3BAF-0DAE4EA0E565}"/>
              </a:ext>
            </a:extLst>
          </p:cNvPr>
          <p:cNvSpPr txBox="1"/>
          <p:nvPr/>
        </p:nvSpPr>
        <p:spPr>
          <a:xfrm>
            <a:off x="1517072" y="3071835"/>
            <a:ext cx="21571529" cy="674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lang="fr-FR" sz="4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F682492-FD34-4F68-9404-5F3A7E2FD89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38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0" y="0"/>
            <a:ext cx="24384000" cy="2276802"/>
          </a:xfrm>
          <a:prstGeom prst="rect">
            <a:avLst/>
          </a:prstGeom>
          <a:solidFill>
            <a:srgbClr val="0018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" name="reprise des informations de la première page…"/>
          <p:cNvSpPr txBox="1"/>
          <p:nvPr/>
        </p:nvSpPr>
        <p:spPr>
          <a:xfrm>
            <a:off x="4477940" y="12628004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7" name="Titre de la page…"/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dirty="0"/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4000" dirty="0"/>
              <a:t>Chapitre 4 – Mode opératoire et dispositions constructives Voiles Par Passes (VPP)</a:t>
            </a:r>
            <a:br>
              <a:rPr lang="fr-FR" sz="4000" dirty="0"/>
            </a:br>
            <a:br>
              <a:rPr lang="fr-FR" dirty="0"/>
            </a:br>
            <a:endParaRPr lang="fr-FR" sz="6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DE3C1A-BF9D-8F68-1C51-09EFB364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6" y="7551800"/>
            <a:ext cx="9148018" cy="48891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87B21F-27CC-43F1-F4BF-CBEFFDCC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129" y="2986795"/>
            <a:ext cx="9200597" cy="88509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5E39915-6B2D-869B-BEB0-88861A1E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27" y="2880000"/>
            <a:ext cx="6858001" cy="5652492"/>
          </a:xfrm>
          <a:prstGeom prst="rect">
            <a:avLst/>
          </a:prstGeom>
        </p:spPr>
      </p:pic>
      <p:sp>
        <p:nvSpPr>
          <p:cNvPr id="13" name="Sous-titre - calibri gras corps 40pts">
            <a:extLst>
              <a:ext uri="{FF2B5EF4-FFF2-40B4-BE49-F238E27FC236}">
                <a16:creationId xmlns:a16="http://schemas.microsoft.com/office/drawing/2014/main" id="{B3D4DABD-F3DB-0642-A2B5-09B74B4EBC02}"/>
              </a:ext>
            </a:extLst>
          </p:cNvPr>
          <p:cNvSpPr txBox="1"/>
          <p:nvPr/>
        </p:nvSpPr>
        <p:spPr>
          <a:xfrm>
            <a:off x="259183" y="8545598"/>
            <a:ext cx="6537061" cy="1211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FR" sz="3600" i="1" dirty="0"/>
              <a:t>Vue en plan VPP  :</a:t>
            </a:r>
          </a:p>
          <a:p>
            <a:r>
              <a:rPr lang="fr-FR" sz="3600" dirty="0"/>
              <a:t>– butons / voiles </a:t>
            </a:r>
            <a:r>
              <a:rPr lang="fr-FR" sz="3600" dirty="0" err="1"/>
              <a:t>int</a:t>
            </a:r>
            <a:r>
              <a:rPr lang="fr-FR" sz="3600" dirty="0"/>
              <a:t>./fondations</a:t>
            </a:r>
          </a:p>
        </p:txBody>
      </p:sp>
      <p:sp>
        <p:nvSpPr>
          <p:cNvPr id="16" name="Sous-titre - calibri gras corps 40pts">
            <a:extLst>
              <a:ext uri="{FF2B5EF4-FFF2-40B4-BE49-F238E27FC236}">
                <a16:creationId xmlns:a16="http://schemas.microsoft.com/office/drawing/2014/main" id="{62E5A94D-714C-231E-0C45-BEC27E64A209}"/>
              </a:ext>
            </a:extLst>
          </p:cNvPr>
          <p:cNvSpPr txBox="1"/>
          <p:nvPr/>
        </p:nvSpPr>
        <p:spPr>
          <a:xfrm>
            <a:off x="259183" y="10739137"/>
            <a:ext cx="6537061" cy="1211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r"/>
            <a:r>
              <a:rPr lang="fr-FR" sz="3600" i="1" dirty="0"/>
              <a:t>Vue en élévation VPP</a:t>
            </a:r>
            <a:r>
              <a:rPr lang="fr-FR" sz="3600" dirty="0"/>
              <a:t>  : </a:t>
            </a:r>
          </a:p>
          <a:p>
            <a:pPr algn="r"/>
            <a:r>
              <a:rPr lang="fr-FR" sz="3600" dirty="0"/>
              <a:t>- butons / planchers /fondations</a:t>
            </a:r>
          </a:p>
        </p:txBody>
      </p:sp>
      <p:sp>
        <p:nvSpPr>
          <p:cNvPr id="19" name="Sous-titre - calibri gras corps 40pts">
            <a:extLst>
              <a:ext uri="{FF2B5EF4-FFF2-40B4-BE49-F238E27FC236}">
                <a16:creationId xmlns:a16="http://schemas.microsoft.com/office/drawing/2014/main" id="{5159051A-ABB1-BC2C-FCA8-5021901D4771}"/>
              </a:ext>
            </a:extLst>
          </p:cNvPr>
          <p:cNvSpPr txBox="1"/>
          <p:nvPr/>
        </p:nvSpPr>
        <p:spPr>
          <a:xfrm>
            <a:off x="7961444" y="4327804"/>
            <a:ext cx="6858002" cy="1776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r"/>
            <a:r>
              <a:rPr lang="fr-FR" sz="3600" i="1" dirty="0"/>
              <a:t>Coupe VPP :</a:t>
            </a:r>
          </a:p>
          <a:p>
            <a:pPr algn="r"/>
            <a:r>
              <a:rPr lang="fr-FR" sz="3600" dirty="0"/>
              <a:t>– TN /existants/butons / planchers /  voiles intérieurs / fondations </a:t>
            </a:r>
          </a:p>
        </p:txBody>
      </p:sp>
      <p:sp>
        <p:nvSpPr>
          <p:cNvPr id="2" name="Corps de texte standard…">
            <a:extLst>
              <a:ext uri="{FF2B5EF4-FFF2-40B4-BE49-F238E27FC236}">
                <a16:creationId xmlns:a16="http://schemas.microsoft.com/office/drawing/2014/main" id="{DD3264DD-8D0A-BFD1-8BDD-0A704AAE8C5B}"/>
              </a:ext>
            </a:extLst>
          </p:cNvPr>
          <p:cNvSpPr txBox="1"/>
          <p:nvPr/>
        </p:nvSpPr>
        <p:spPr>
          <a:xfrm>
            <a:off x="8468042" y="3181995"/>
            <a:ext cx="6351404" cy="574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4000" b="1" i="1" dirty="0">
                <a:solidFill>
                  <a:srgbClr val="FF8600"/>
                </a:solidFill>
                <a:sym typeface="Calibri"/>
              </a:rPr>
              <a:t>Synthèse ouvrages :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9AA86C-13FE-4BAF-8E01-6D5E98FE25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30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s de texte standard…">
            <a:extLst>
              <a:ext uri="{FF2B5EF4-FFF2-40B4-BE49-F238E27FC236}">
                <a16:creationId xmlns:a16="http://schemas.microsoft.com/office/drawing/2014/main" id="{45246DF6-48F8-DBC8-2499-5D0F38CCD79B}"/>
              </a:ext>
            </a:extLst>
          </p:cNvPr>
          <p:cNvSpPr txBox="1"/>
          <p:nvPr/>
        </p:nvSpPr>
        <p:spPr>
          <a:xfrm>
            <a:off x="2564579" y="3869821"/>
            <a:ext cx="19892349" cy="818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dirty="0">
                <a:solidFill>
                  <a:srgbClr val="FF8600"/>
                </a:solidFill>
                <a:sym typeface="Calibri"/>
              </a:rPr>
              <a:t> </a:t>
            </a:r>
            <a:endParaRPr lang="fr-FR" sz="3600" i="1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1871"/>
                </a:solidFill>
                <a:sym typeface="Calibri"/>
              </a:rPr>
              <a:t>Phasage générique enchaînement tâches à réaliser dans la journée</a:t>
            </a: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001871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1871"/>
                </a:solidFill>
                <a:sym typeface="Calibri"/>
              </a:rPr>
              <a:t>Epaisseur courante voiles : 20 à 30cm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E066DD0-0482-FAC9-8532-E717859BFD4C}"/>
              </a:ext>
            </a:extLst>
          </p:cNvPr>
          <p:cNvGrpSpPr>
            <a:grpSpLocks noChangeAspect="1"/>
          </p:cNvGrpSpPr>
          <p:nvPr/>
        </p:nvGrpSpPr>
        <p:grpSpPr>
          <a:xfrm>
            <a:off x="1211436" y="6348329"/>
            <a:ext cx="21180854" cy="3000549"/>
            <a:chOff x="849239" y="71189"/>
            <a:chExt cx="7511922" cy="1064221"/>
          </a:xfrm>
        </p:grpSpPr>
        <p:sp>
          <p:nvSpPr>
            <p:cNvPr id="5" name="Trapèze 4">
              <a:extLst>
                <a:ext uri="{FF2B5EF4-FFF2-40B4-BE49-F238E27FC236}">
                  <a16:creationId xmlns:a16="http://schemas.microsoft.com/office/drawing/2014/main" id="{8CF4537F-41A1-AEA2-C689-4F16CFE5EC72}"/>
                </a:ext>
              </a:extLst>
            </p:cNvPr>
            <p:cNvSpPr/>
            <p:nvPr/>
          </p:nvSpPr>
          <p:spPr>
            <a:xfrm rot="10800000">
              <a:off x="1643605" y="329879"/>
              <a:ext cx="1979930" cy="107950"/>
            </a:xfrm>
            <a:prstGeom prst="trapezoid">
              <a:avLst>
                <a:gd name="adj" fmla="val 519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90D901E4-0112-BCC5-EA51-E19447CE066B}"/>
                </a:ext>
              </a:extLst>
            </p:cNvPr>
            <p:cNvCxnSpPr/>
            <p:nvPr/>
          </p:nvCxnSpPr>
          <p:spPr>
            <a:xfrm>
              <a:off x="1325301" y="306729"/>
              <a:ext cx="61849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D8AC90-8CE4-9E38-8BC8-B7475980AEF8}"/>
                </a:ext>
              </a:extLst>
            </p:cNvPr>
            <p:cNvSpPr/>
            <p:nvPr/>
          </p:nvSpPr>
          <p:spPr>
            <a:xfrm>
              <a:off x="2540643" y="439839"/>
              <a:ext cx="165100" cy="5715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" name="Trapèze 7">
              <a:extLst>
                <a:ext uri="{FF2B5EF4-FFF2-40B4-BE49-F238E27FC236}">
                  <a16:creationId xmlns:a16="http://schemas.microsoft.com/office/drawing/2014/main" id="{B1A67661-B630-F189-23AB-EC7E7C7F3652}"/>
                </a:ext>
              </a:extLst>
            </p:cNvPr>
            <p:cNvSpPr/>
            <p:nvPr/>
          </p:nvSpPr>
          <p:spPr>
            <a:xfrm rot="10800000">
              <a:off x="5034987" y="329879"/>
              <a:ext cx="1979930" cy="107950"/>
            </a:xfrm>
            <a:prstGeom prst="trapezoid">
              <a:avLst>
                <a:gd name="adj" fmla="val 519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E4DA2E-DA2F-4FE1-D143-71513A6382DB}"/>
                </a:ext>
              </a:extLst>
            </p:cNvPr>
            <p:cNvSpPr/>
            <p:nvPr/>
          </p:nvSpPr>
          <p:spPr>
            <a:xfrm>
              <a:off x="5937813" y="445626"/>
              <a:ext cx="165100" cy="5715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Zone de texte 700">
              <a:extLst>
                <a:ext uri="{FF2B5EF4-FFF2-40B4-BE49-F238E27FC236}">
                  <a16:creationId xmlns:a16="http://schemas.microsoft.com/office/drawing/2014/main" id="{FA07C1D3-4BC0-A245-ECD0-71763B2D1A22}"/>
                </a:ext>
              </a:extLst>
            </p:cNvPr>
            <p:cNvSpPr txBox="1"/>
            <p:nvPr/>
          </p:nvSpPr>
          <p:spPr>
            <a:xfrm>
              <a:off x="3668671" y="71189"/>
              <a:ext cx="1175334" cy="1950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Côté terre</a:t>
              </a:r>
            </a:p>
          </p:txBody>
        </p:sp>
        <p:sp>
          <p:nvSpPr>
            <p:cNvPr id="11" name="Zone de texte 50">
              <a:extLst>
                <a:ext uri="{FF2B5EF4-FFF2-40B4-BE49-F238E27FC236}">
                  <a16:creationId xmlns:a16="http://schemas.microsoft.com/office/drawing/2014/main" id="{851DB75F-CED6-5A87-CA66-1D84F0CDF8B3}"/>
                </a:ext>
              </a:extLst>
            </p:cNvPr>
            <p:cNvSpPr txBox="1"/>
            <p:nvPr/>
          </p:nvSpPr>
          <p:spPr>
            <a:xfrm>
              <a:off x="6210476" y="71189"/>
              <a:ext cx="1608881" cy="26621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Limite de propriété</a:t>
              </a:r>
            </a:p>
          </p:txBody>
        </p:sp>
        <p:sp>
          <p:nvSpPr>
            <p:cNvPr id="12" name="Zone de texte 777">
              <a:extLst>
                <a:ext uri="{FF2B5EF4-FFF2-40B4-BE49-F238E27FC236}">
                  <a16:creationId xmlns:a16="http://schemas.microsoft.com/office/drawing/2014/main" id="{AF3CE8E8-0E96-3E92-14ED-09FEEC78D0F6}"/>
                </a:ext>
              </a:extLst>
            </p:cNvPr>
            <p:cNvSpPr txBox="1"/>
            <p:nvPr/>
          </p:nvSpPr>
          <p:spPr>
            <a:xfrm>
              <a:off x="2633570" y="831473"/>
              <a:ext cx="962030" cy="2546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Butonnage</a:t>
              </a:r>
            </a:p>
          </p:txBody>
        </p:sp>
        <p:sp>
          <p:nvSpPr>
            <p:cNvPr id="13" name="Zone de texte 778">
              <a:extLst>
                <a:ext uri="{FF2B5EF4-FFF2-40B4-BE49-F238E27FC236}">
                  <a16:creationId xmlns:a16="http://schemas.microsoft.com/office/drawing/2014/main" id="{CED35B20-B307-D8F7-B143-F0A1D79DE15E}"/>
                </a:ext>
              </a:extLst>
            </p:cNvPr>
            <p:cNvSpPr txBox="1"/>
            <p:nvPr/>
          </p:nvSpPr>
          <p:spPr>
            <a:xfrm>
              <a:off x="5655972" y="869192"/>
              <a:ext cx="1608881" cy="26621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Butonnage</a:t>
              </a:r>
            </a:p>
          </p:txBody>
        </p:sp>
        <p:sp>
          <p:nvSpPr>
            <p:cNvPr id="14" name="Zone de texte 779">
              <a:extLst>
                <a:ext uri="{FF2B5EF4-FFF2-40B4-BE49-F238E27FC236}">
                  <a16:creationId xmlns:a16="http://schemas.microsoft.com/office/drawing/2014/main" id="{5F386A8D-7E0F-9C0A-21B4-44070B28E703}"/>
                </a:ext>
              </a:extLst>
            </p:cNvPr>
            <p:cNvSpPr txBox="1"/>
            <p:nvPr/>
          </p:nvSpPr>
          <p:spPr>
            <a:xfrm>
              <a:off x="3593939" y="553199"/>
              <a:ext cx="1530894" cy="2660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Piochage en biseau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0B7FD918-87EF-6E87-2B59-53359C724155}"/>
                </a:ext>
              </a:extLst>
            </p:cNvPr>
            <p:cNvCxnSpPr/>
            <p:nvPr/>
          </p:nvCxnSpPr>
          <p:spPr>
            <a:xfrm flipH="1" flipV="1">
              <a:off x="3605514" y="410901"/>
              <a:ext cx="216000" cy="18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FE45358A-8087-BAC9-1F6E-955C8F9EFC55}"/>
                </a:ext>
              </a:extLst>
            </p:cNvPr>
            <p:cNvCxnSpPr/>
            <p:nvPr/>
          </p:nvCxnSpPr>
          <p:spPr>
            <a:xfrm flipV="1">
              <a:off x="4844005" y="410901"/>
              <a:ext cx="216000" cy="18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 de texte 782">
              <a:extLst>
                <a:ext uri="{FF2B5EF4-FFF2-40B4-BE49-F238E27FC236}">
                  <a16:creationId xmlns:a16="http://schemas.microsoft.com/office/drawing/2014/main" id="{83327C55-2D31-4782-4C44-93220989094E}"/>
                </a:ext>
              </a:extLst>
            </p:cNvPr>
            <p:cNvSpPr txBox="1"/>
            <p:nvPr/>
          </p:nvSpPr>
          <p:spPr>
            <a:xfrm>
              <a:off x="849239" y="586396"/>
              <a:ext cx="1483414" cy="28995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Piochage</a:t>
              </a:r>
              <a:r>
                <a:rPr lang="fr-FR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en biseau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1A50C80-1863-69BF-0D51-FF8E3144A860}"/>
                </a:ext>
              </a:extLst>
            </p:cNvPr>
            <p:cNvCxnSpPr/>
            <p:nvPr/>
          </p:nvCxnSpPr>
          <p:spPr>
            <a:xfrm flipV="1">
              <a:off x="1455369" y="401472"/>
              <a:ext cx="216000" cy="18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 de texte 784">
              <a:extLst>
                <a:ext uri="{FF2B5EF4-FFF2-40B4-BE49-F238E27FC236}">
                  <a16:creationId xmlns:a16="http://schemas.microsoft.com/office/drawing/2014/main" id="{57C1E52A-3CD5-80FB-3F14-BD524E113C28}"/>
                </a:ext>
              </a:extLst>
            </p:cNvPr>
            <p:cNvSpPr txBox="1"/>
            <p:nvPr/>
          </p:nvSpPr>
          <p:spPr>
            <a:xfrm>
              <a:off x="6355183" y="581264"/>
              <a:ext cx="2005978" cy="2660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Piochage en biseau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B3DB47D0-3642-57A3-D34B-B53D99C120B3}"/>
                </a:ext>
              </a:extLst>
            </p:cNvPr>
            <p:cNvCxnSpPr/>
            <p:nvPr/>
          </p:nvCxnSpPr>
          <p:spPr>
            <a:xfrm flipH="1" flipV="1">
              <a:off x="6991109" y="416689"/>
              <a:ext cx="216000" cy="18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B7F0249E-2BD2-687A-3793-B4C03F0C509D}"/>
              </a:ext>
            </a:extLst>
          </p:cNvPr>
          <p:cNvSpPr txBox="1"/>
          <p:nvPr/>
        </p:nvSpPr>
        <p:spPr>
          <a:xfrm>
            <a:off x="3242571" y="4992371"/>
            <a:ext cx="19683347" cy="6385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dirty="0">
                <a:solidFill>
                  <a:srgbClr val="000000"/>
                </a:solidFill>
                <a:sym typeface="Calibri"/>
              </a:rPr>
              <a:t>Ouverture passe avec profilage soigné front excavé</a:t>
            </a: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dirty="0">
                <a:solidFill>
                  <a:srgbClr val="000000"/>
                </a:solidFill>
                <a:sym typeface="Calibri"/>
              </a:rPr>
              <a:t>Piochage joints et dégagement armatures en attente</a:t>
            </a: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dirty="0">
                <a:solidFill>
                  <a:srgbClr val="000000"/>
                </a:solidFill>
                <a:sym typeface="Calibri"/>
              </a:rPr>
              <a:t>Mise en place système de drainage </a:t>
            </a: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dirty="0">
                <a:solidFill>
                  <a:srgbClr val="000000"/>
                </a:solidFill>
                <a:sym typeface="Calibri"/>
              </a:rPr>
              <a:t>Mise en place armatures</a:t>
            </a: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dirty="0">
                <a:solidFill>
                  <a:srgbClr val="000000"/>
                </a:solidFill>
                <a:sym typeface="Calibri"/>
              </a:rPr>
              <a:t>Projection béton contre terres sur la surface de la passe jusqu’</a:t>
            </a:r>
            <a:r>
              <a:rPr lang="fr-FR" sz="3600" dirty="0" err="1">
                <a:solidFill>
                  <a:srgbClr val="000000"/>
                </a:solidFill>
                <a:sym typeface="Calibri"/>
              </a:rPr>
              <a:t>àu</a:t>
            </a:r>
            <a:r>
              <a:rPr lang="fr-FR" sz="3600" dirty="0">
                <a:solidFill>
                  <a:srgbClr val="000000"/>
                </a:solidFill>
                <a:sym typeface="Calibri"/>
              </a:rPr>
              <a:t> ferraillage côté intrados</a:t>
            </a: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dirty="0">
                <a:solidFill>
                  <a:srgbClr val="000000"/>
                </a:solidFill>
                <a:sym typeface="Calibri"/>
              </a:rPr>
              <a:t>Mise en place butonnage « provisoire »</a:t>
            </a:r>
          </a:p>
        </p:txBody>
      </p:sp>
      <p:sp>
        <p:nvSpPr>
          <p:cNvPr id="23" name="reprise des informations de la première page…">
            <a:extLst>
              <a:ext uri="{FF2B5EF4-FFF2-40B4-BE49-F238E27FC236}">
                <a16:creationId xmlns:a16="http://schemas.microsoft.com/office/drawing/2014/main" id="{AA9BA30C-D531-14FC-3025-6A90B66E8AD8}"/>
              </a:ext>
            </a:extLst>
          </p:cNvPr>
          <p:cNvSpPr txBox="1"/>
          <p:nvPr/>
        </p:nvSpPr>
        <p:spPr>
          <a:xfrm>
            <a:off x="4457158" y="12704925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21" name="Titre de la page…">
            <a:extLst>
              <a:ext uri="{FF2B5EF4-FFF2-40B4-BE49-F238E27FC236}">
                <a16:creationId xmlns:a16="http://schemas.microsoft.com/office/drawing/2014/main" id="{B8B52F58-098B-5D53-120E-98965C4485C5}"/>
              </a:ext>
            </a:extLst>
          </p:cNvPr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sz="4000" dirty="0"/>
              <a:t>Chapitre 4 – Mode opératoire et dispositions constructives Voiles Par Passes (VPP)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4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Corps de texte standard…">
            <a:extLst>
              <a:ext uri="{FF2B5EF4-FFF2-40B4-BE49-F238E27FC236}">
                <a16:creationId xmlns:a16="http://schemas.microsoft.com/office/drawing/2014/main" id="{5BE09169-88AD-2A3F-33AE-503FA99DB676}"/>
              </a:ext>
            </a:extLst>
          </p:cNvPr>
          <p:cNvSpPr txBox="1"/>
          <p:nvPr/>
        </p:nvSpPr>
        <p:spPr>
          <a:xfrm>
            <a:off x="1750000" y="3295177"/>
            <a:ext cx="8849575" cy="574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4000" b="1" i="1" dirty="0">
                <a:solidFill>
                  <a:srgbClr val="FF8600"/>
                </a:solidFill>
                <a:sym typeface="Calibri"/>
              </a:rPr>
              <a:t>Mode opératoire exécution d’une passe :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BF9F10E-3251-44BD-AE52-562C4AE2A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550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de la page…">
            <a:extLst>
              <a:ext uri="{FF2B5EF4-FFF2-40B4-BE49-F238E27FC236}">
                <a16:creationId xmlns:a16="http://schemas.microsoft.com/office/drawing/2014/main" id="{6E04F55C-9628-8A72-522E-6EC766BD25A0}"/>
              </a:ext>
            </a:extLst>
          </p:cNvPr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sz="4000" dirty="0"/>
              <a:t>Chapitre 4 – Mode opératoire et dispositions constructives Voiles Par Passes (VPP)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4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prise des informations de la première page…">
            <a:extLst>
              <a:ext uri="{FF2B5EF4-FFF2-40B4-BE49-F238E27FC236}">
                <a16:creationId xmlns:a16="http://schemas.microsoft.com/office/drawing/2014/main" id="{3BAF9881-DD69-B2DC-2CD9-3861C3D8A410}"/>
              </a:ext>
            </a:extLst>
          </p:cNvPr>
          <p:cNvSpPr txBox="1"/>
          <p:nvPr/>
        </p:nvSpPr>
        <p:spPr>
          <a:xfrm>
            <a:off x="4457158" y="12704925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6" name="Corps de texte standard…">
            <a:extLst>
              <a:ext uri="{FF2B5EF4-FFF2-40B4-BE49-F238E27FC236}">
                <a16:creationId xmlns:a16="http://schemas.microsoft.com/office/drawing/2014/main" id="{84CC7106-E126-1D6D-BA94-0E7ED65FDEC8}"/>
              </a:ext>
            </a:extLst>
          </p:cNvPr>
          <p:cNvSpPr txBox="1"/>
          <p:nvPr/>
        </p:nvSpPr>
        <p:spPr>
          <a:xfrm>
            <a:off x="2084833" y="3676619"/>
            <a:ext cx="9977378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i="1" dirty="0">
                <a:solidFill>
                  <a:srgbClr val="FF8600"/>
                </a:solidFill>
                <a:sym typeface="Calibri"/>
              </a:rPr>
              <a:t>Exécution d’une ceinture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1871"/>
                </a:solidFill>
                <a:sym typeface="Calibri"/>
              </a:rPr>
              <a:t>Plusieurs passes réalisées en alternance au même niveau </a:t>
            </a:r>
            <a:r>
              <a:rPr lang="fr-FR" sz="3200" dirty="0">
                <a:solidFill>
                  <a:srgbClr val="000000"/>
                </a:solidFill>
                <a:sym typeface="Calibri"/>
              </a:rPr>
              <a:t>pour constituer une ceinture</a:t>
            </a: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0000"/>
                </a:solidFill>
                <a:sym typeface="Calibri"/>
              </a:rPr>
              <a:t>Ouverture différée </a:t>
            </a:r>
            <a:r>
              <a:rPr lang="fr-FR" sz="3200" b="1" dirty="0">
                <a:solidFill>
                  <a:srgbClr val="001871"/>
                </a:solidFill>
                <a:sym typeface="Calibri"/>
              </a:rPr>
              <a:t>(48h) </a:t>
            </a:r>
            <a:r>
              <a:rPr lang="fr-FR" sz="3200" b="1" dirty="0">
                <a:solidFill>
                  <a:srgbClr val="000000"/>
                </a:solidFill>
                <a:sym typeface="Calibri"/>
              </a:rPr>
              <a:t>des passes secondaires </a:t>
            </a:r>
            <a:r>
              <a:rPr lang="fr-FR" sz="3200" dirty="0">
                <a:solidFill>
                  <a:srgbClr val="000000"/>
                </a:solidFill>
                <a:sym typeface="Calibri"/>
              </a:rPr>
              <a:t>alternées après</a:t>
            </a:r>
            <a:r>
              <a:rPr lang="fr-FR" sz="3200" dirty="0">
                <a:solidFill>
                  <a:srgbClr val="001871"/>
                </a:solidFill>
                <a:sym typeface="Calibri"/>
              </a:rPr>
              <a:t> montée suffisante en résistance du béton </a:t>
            </a:r>
            <a:r>
              <a:rPr lang="fr-FR" sz="3200" dirty="0">
                <a:solidFill>
                  <a:srgbClr val="000000"/>
                </a:solidFill>
                <a:sym typeface="Calibri"/>
              </a:rPr>
              <a:t>des passes adjacentes primaires déjà réalisées</a:t>
            </a: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1871"/>
                </a:solidFill>
                <a:sym typeface="Calibri"/>
              </a:rPr>
              <a:t>Ceinture terminée lorsque </a:t>
            </a:r>
          </a:p>
        </p:txBody>
      </p:sp>
      <p:sp>
        <p:nvSpPr>
          <p:cNvPr id="7" name="Corps de texte standard…">
            <a:extLst>
              <a:ext uri="{FF2B5EF4-FFF2-40B4-BE49-F238E27FC236}">
                <a16:creationId xmlns:a16="http://schemas.microsoft.com/office/drawing/2014/main" id="{8A6651C6-DF9D-7F9B-08A9-8AFF812F7BE5}"/>
              </a:ext>
            </a:extLst>
          </p:cNvPr>
          <p:cNvSpPr txBox="1"/>
          <p:nvPr/>
        </p:nvSpPr>
        <p:spPr>
          <a:xfrm>
            <a:off x="3350290" y="7066425"/>
            <a:ext cx="8726987" cy="4142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Le voile a atteint son épaisseur nominale</a:t>
            </a: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Les corbeaux prévus sont réalisés</a:t>
            </a: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Le système de butonnage dit « provisoire » ou « définitif » est en place</a:t>
            </a: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Le fonctionnement du système de drainage a été vérifié</a:t>
            </a:r>
          </a:p>
          <a:p>
            <a:pPr marL="900000" indent="-900000" algn="l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L’instrumentation a été mise en place au niveau de la ceinture</a:t>
            </a:r>
            <a:endParaRPr lang="fr-FR" sz="3200" b="1" dirty="0">
              <a:solidFill>
                <a:srgbClr val="001871"/>
              </a:solidFill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6FF0B7-F436-65AF-C302-61487BD460E4}"/>
              </a:ext>
            </a:extLst>
          </p:cNvPr>
          <p:cNvSpPr/>
          <p:nvPr/>
        </p:nvSpPr>
        <p:spPr>
          <a:xfrm>
            <a:off x="17207704" y="10206727"/>
            <a:ext cx="6676424" cy="264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Voile butonné : </a:t>
            </a:r>
          </a:p>
          <a:p>
            <a:pPr marL="342900" indent="-342900" algn="l">
              <a:lnSpc>
                <a:spcPct val="107000"/>
              </a:lnSpc>
              <a:buFontTx/>
              <a:buChar char="-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buton définitif (première ceinture)</a:t>
            </a:r>
          </a:p>
          <a:p>
            <a:pPr marL="342900" indent="-342900" algn="l">
              <a:lnSpc>
                <a:spcPct val="107000"/>
              </a:lnSpc>
              <a:buFontTx/>
              <a:buChar char="-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buton provisoire (deuxième ceinture)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E41CA-CBCD-662F-57C7-DD0F183A8720}"/>
              </a:ext>
            </a:extLst>
          </p:cNvPr>
          <p:cNvSpPr/>
          <p:nvPr/>
        </p:nvSpPr>
        <p:spPr>
          <a:xfrm>
            <a:off x="17775936" y="7843872"/>
            <a:ext cx="6108191" cy="152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Calage ferraillage avant projection du béton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70CD4-CFE0-9FA5-5E03-A2579C9F811B}"/>
              </a:ext>
            </a:extLst>
          </p:cNvPr>
          <p:cNvSpPr/>
          <p:nvPr/>
        </p:nvSpPr>
        <p:spPr>
          <a:xfrm>
            <a:off x="16663257" y="3719870"/>
            <a:ext cx="544447" cy="584775"/>
          </a:xfrm>
          <a:prstGeom prst="rect">
            <a:avLst/>
          </a:prstGeom>
          <a:ln w="19050">
            <a:solidFill>
              <a:srgbClr val="00187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r-FR" sz="3200" b="1" i="1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638AE6-B4D3-F178-B866-EEBDD3CB802F}"/>
              </a:ext>
            </a:extLst>
          </p:cNvPr>
          <p:cNvSpPr/>
          <p:nvPr/>
        </p:nvSpPr>
        <p:spPr>
          <a:xfrm>
            <a:off x="11418108" y="11566443"/>
            <a:ext cx="544447" cy="584775"/>
          </a:xfrm>
          <a:prstGeom prst="rect">
            <a:avLst/>
          </a:prstGeom>
          <a:ln w="19050">
            <a:solidFill>
              <a:srgbClr val="00187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r-FR" sz="3200" b="1" i="1" dirty="0"/>
              <a:t>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BEB515-2AEB-105B-C45C-E40BF7242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725" y="5029182"/>
            <a:ext cx="4900979" cy="73514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D5E9E48-7C16-95D2-CD9F-02EF90BB8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218" y="3347312"/>
            <a:ext cx="6730317" cy="43519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E78CBD-41EC-43AA-8856-612341DE01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835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de la page…">
            <a:extLst>
              <a:ext uri="{FF2B5EF4-FFF2-40B4-BE49-F238E27FC236}">
                <a16:creationId xmlns:a16="http://schemas.microsoft.com/office/drawing/2014/main" id="{6E04F55C-9628-8A72-522E-6EC766BD25A0}"/>
              </a:ext>
            </a:extLst>
          </p:cNvPr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sz="4000" dirty="0"/>
              <a:t>Chapitre 4 – Mode opératoire et dispositions constructives Voiles Par Passes (VPP)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4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prise des informations de la première page…">
            <a:extLst>
              <a:ext uri="{FF2B5EF4-FFF2-40B4-BE49-F238E27FC236}">
                <a16:creationId xmlns:a16="http://schemas.microsoft.com/office/drawing/2014/main" id="{3BAF9881-DD69-B2DC-2CD9-3861C3D8A410}"/>
              </a:ext>
            </a:extLst>
          </p:cNvPr>
          <p:cNvSpPr txBox="1"/>
          <p:nvPr/>
        </p:nvSpPr>
        <p:spPr>
          <a:xfrm>
            <a:off x="4457158" y="12704925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2" name="Corps de texte standard…">
            <a:extLst>
              <a:ext uri="{FF2B5EF4-FFF2-40B4-BE49-F238E27FC236}">
                <a16:creationId xmlns:a16="http://schemas.microsoft.com/office/drawing/2014/main" id="{820DADF1-6963-4CAD-6C29-0C967E794AF1}"/>
              </a:ext>
            </a:extLst>
          </p:cNvPr>
          <p:cNvSpPr txBox="1"/>
          <p:nvPr/>
        </p:nvSpPr>
        <p:spPr>
          <a:xfrm>
            <a:off x="1851913" y="3214083"/>
            <a:ext cx="7454909" cy="979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i="1" dirty="0">
                <a:solidFill>
                  <a:srgbClr val="FF8600"/>
                </a:solidFill>
                <a:sym typeface="Calibri"/>
              </a:rPr>
              <a:t>Terrassement associé 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FF8600"/>
              </a:solidFill>
              <a:sym typeface="Calibri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4911FF7-0EA6-7374-7927-A39DBEDC6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722920"/>
              </p:ext>
            </p:extLst>
          </p:nvPr>
        </p:nvGraphicFramePr>
        <p:xfrm>
          <a:off x="195163" y="3874475"/>
          <a:ext cx="8948837" cy="774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CE292AA9-27B9-5AC5-5657-DFA4E86E1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7144" y="3197172"/>
            <a:ext cx="9061628" cy="47520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5619E-049D-7A8E-973F-BF8E2A09F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2865" y="7996458"/>
            <a:ext cx="8948837" cy="4752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46D9275-1CA5-BE99-AA90-9F5AF5D3BA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4275" y="7964522"/>
            <a:ext cx="3641082" cy="25850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74A687-D1C5-2CAB-EF46-922A05FEAE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8617" y="4853910"/>
            <a:ext cx="4352397" cy="26713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F95A5B-B3D3-4E81-8B9A-45C0831BD2B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581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de la page…">
            <a:extLst>
              <a:ext uri="{FF2B5EF4-FFF2-40B4-BE49-F238E27FC236}">
                <a16:creationId xmlns:a16="http://schemas.microsoft.com/office/drawing/2014/main" id="{6E04F55C-9628-8A72-522E-6EC766BD25A0}"/>
              </a:ext>
            </a:extLst>
          </p:cNvPr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sz="4000" dirty="0"/>
              <a:t>Chapitre 4 – Mode opératoire et dispositions </a:t>
            </a:r>
            <a:r>
              <a:rPr lang="fr-FR" sz="4000"/>
              <a:t>constructives Voiles </a:t>
            </a:r>
            <a:r>
              <a:rPr lang="fr-FR" sz="4000" dirty="0"/>
              <a:t>Par Passes (VPP)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4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prise des informations de la première page…">
            <a:extLst>
              <a:ext uri="{FF2B5EF4-FFF2-40B4-BE49-F238E27FC236}">
                <a16:creationId xmlns:a16="http://schemas.microsoft.com/office/drawing/2014/main" id="{3BAF9881-DD69-B2DC-2CD9-3861C3D8A410}"/>
              </a:ext>
            </a:extLst>
          </p:cNvPr>
          <p:cNvSpPr txBox="1"/>
          <p:nvPr/>
        </p:nvSpPr>
        <p:spPr>
          <a:xfrm>
            <a:off x="4457158" y="12704925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7" name="Flèche : droite 4">
            <a:extLst>
              <a:ext uri="{FF2B5EF4-FFF2-40B4-BE49-F238E27FC236}">
                <a16:creationId xmlns:a16="http://schemas.microsoft.com/office/drawing/2014/main" id="{64223E17-83A4-661A-9E0A-2E8C63867BCD}"/>
              </a:ext>
            </a:extLst>
          </p:cNvPr>
          <p:cNvSpPr txBox="1"/>
          <p:nvPr/>
        </p:nvSpPr>
        <p:spPr>
          <a:xfrm>
            <a:off x="406631" y="5287335"/>
            <a:ext cx="5636814" cy="24723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100000"/>
              <a:buFont typeface="Wingdings" panose="05000000000000000000" pitchFamily="2" charset="2"/>
              <a:buNone/>
            </a:pPr>
            <a:endParaRPr lang="fr-FR" sz="2000" kern="1200" dirty="0"/>
          </a:p>
        </p:txBody>
      </p:sp>
      <p:sp>
        <p:nvSpPr>
          <p:cNvPr id="8" name="Corps de texte standard…">
            <a:extLst>
              <a:ext uri="{FF2B5EF4-FFF2-40B4-BE49-F238E27FC236}">
                <a16:creationId xmlns:a16="http://schemas.microsoft.com/office/drawing/2014/main" id="{E8C06333-5588-8548-01E2-64654C07912A}"/>
              </a:ext>
            </a:extLst>
          </p:cNvPr>
          <p:cNvSpPr txBox="1"/>
          <p:nvPr/>
        </p:nvSpPr>
        <p:spPr>
          <a:xfrm>
            <a:off x="155644" y="3369386"/>
            <a:ext cx="7570072" cy="773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i="1" dirty="0">
                <a:solidFill>
                  <a:srgbClr val="FF8600"/>
                </a:solidFill>
                <a:sym typeface="Calibri"/>
              </a:rPr>
              <a:t>Définition d’une phase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i="1" dirty="0">
              <a:solidFill>
                <a:srgbClr val="FF8600"/>
              </a:solidFill>
              <a:sym typeface="Calibri"/>
            </a:endParaRPr>
          </a:p>
          <a:p>
            <a:pPr marL="228600" lvl="1" indent="-228600" algn="just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3200" b="1" kern="1200" dirty="0">
                <a:solidFill>
                  <a:srgbClr val="000000"/>
                </a:solidFill>
                <a:sym typeface="Calibri"/>
              </a:rPr>
              <a:t>ceinture en cours d’exécution</a:t>
            </a:r>
          </a:p>
          <a:p>
            <a:pPr marL="228600" lvl="1" indent="-228600" algn="just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3200" b="1" kern="1200" dirty="0">
                <a:solidFill>
                  <a:srgbClr val="000000"/>
                </a:solidFill>
                <a:sym typeface="Calibri"/>
              </a:rPr>
              <a:t>ordre (pianotage) passes concernées </a:t>
            </a:r>
          </a:p>
          <a:p>
            <a:pPr marL="228600" lvl="1" indent="-228600" algn="just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3200" b="1" kern="1200" dirty="0">
                <a:solidFill>
                  <a:srgbClr val="000000"/>
                </a:solidFill>
                <a:sym typeface="Calibri"/>
              </a:rPr>
              <a:t>tâches réalisées</a:t>
            </a:r>
          </a:p>
          <a:p>
            <a:pPr marL="228600" lvl="1" indent="-228600" algn="just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3200" b="1" kern="1200" dirty="0">
                <a:solidFill>
                  <a:srgbClr val="000000"/>
                </a:solidFill>
                <a:sym typeface="Calibri"/>
              </a:rPr>
              <a:t>méthode d’exécution  (banquette, semelle, butonnage)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i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i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600" b="1" i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i="1" dirty="0">
                <a:solidFill>
                  <a:srgbClr val="FF8600"/>
                </a:solidFill>
                <a:sym typeface="Calibri"/>
              </a:rPr>
              <a:t>Réception lot : </a:t>
            </a:r>
            <a:endParaRPr lang="fr-FR" sz="3200" b="1" dirty="0">
              <a:solidFill>
                <a:srgbClr val="FF8600"/>
              </a:solidFill>
              <a:sym typeface="Calibri"/>
            </a:endParaRPr>
          </a:p>
          <a:p>
            <a:pPr marL="228600" lvl="1" indent="-228600" algn="just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3200" b="1" kern="1200" dirty="0">
                <a:solidFill>
                  <a:srgbClr val="000000"/>
                </a:solidFill>
                <a:sym typeface="Calibri"/>
              </a:rPr>
              <a:t>Voile fondé sur sa semelle définitive</a:t>
            </a:r>
          </a:p>
          <a:p>
            <a:pPr marL="228600" lvl="1" indent="-228600" algn="just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3200" b="1" kern="1200" dirty="0">
                <a:solidFill>
                  <a:srgbClr val="000000"/>
                </a:solidFill>
                <a:sym typeface="Calibri"/>
              </a:rPr>
              <a:t>Butonnage définitif en place</a:t>
            </a:r>
          </a:p>
          <a:p>
            <a:pPr marL="228600" lvl="1" indent="-228600" algn="just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3200" b="1" kern="1200" dirty="0">
                <a:solidFill>
                  <a:srgbClr val="000000"/>
                </a:solidFill>
                <a:sym typeface="Calibri"/>
              </a:rPr>
              <a:t>Terrassement achevé en </a:t>
            </a:r>
            <a:r>
              <a:rPr lang="fr-FR" sz="3200" b="1" kern="1200" dirty="0" err="1">
                <a:solidFill>
                  <a:srgbClr val="000000"/>
                </a:solidFill>
                <a:sym typeface="Calibri"/>
              </a:rPr>
              <a:t>FdF</a:t>
            </a:r>
            <a:endParaRPr lang="fr-FR" sz="3200" b="1" kern="1200" dirty="0">
              <a:solidFill>
                <a:srgbClr val="0000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b="1" dirty="0">
              <a:solidFill>
                <a:srgbClr val="FF8600"/>
              </a:solidFill>
              <a:sym typeface="Calibri"/>
            </a:endParaRP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FF8600"/>
              </a:solidFill>
              <a:sym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C519BA-B6B3-E1DA-D294-14677982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716" y="3061665"/>
            <a:ext cx="16097650" cy="87805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7A0635-DF22-4627-9888-7166E4C395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778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de la page…">
            <a:extLst>
              <a:ext uri="{FF2B5EF4-FFF2-40B4-BE49-F238E27FC236}">
                <a16:creationId xmlns:a16="http://schemas.microsoft.com/office/drawing/2014/main" id="{6E04F55C-9628-8A72-522E-6EC766BD25A0}"/>
              </a:ext>
            </a:extLst>
          </p:cNvPr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sz="4000" dirty="0"/>
              <a:t>Chapitre 4 – Mode opératoire et dispositions constructives Voiles Par Passes (VPP)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4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prise des informations de la première page…">
            <a:extLst>
              <a:ext uri="{FF2B5EF4-FFF2-40B4-BE49-F238E27FC236}">
                <a16:creationId xmlns:a16="http://schemas.microsoft.com/office/drawing/2014/main" id="{3BAF9881-DD69-B2DC-2CD9-3861C3D8A410}"/>
              </a:ext>
            </a:extLst>
          </p:cNvPr>
          <p:cNvSpPr txBox="1"/>
          <p:nvPr/>
        </p:nvSpPr>
        <p:spPr>
          <a:xfrm>
            <a:off x="4457158" y="12704925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2" name="Corps de texte standard…">
            <a:extLst>
              <a:ext uri="{FF2B5EF4-FFF2-40B4-BE49-F238E27FC236}">
                <a16:creationId xmlns:a16="http://schemas.microsoft.com/office/drawing/2014/main" id="{5C72B34F-9E91-0BD2-4D90-9F63384F040B}"/>
              </a:ext>
            </a:extLst>
          </p:cNvPr>
          <p:cNvSpPr txBox="1"/>
          <p:nvPr/>
        </p:nvSpPr>
        <p:spPr>
          <a:xfrm>
            <a:off x="1721244" y="3676476"/>
            <a:ext cx="9964867" cy="187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i="1" dirty="0">
                <a:solidFill>
                  <a:srgbClr val="FF8600"/>
                </a:solidFill>
                <a:sym typeface="Calibri"/>
              </a:rPr>
              <a:t>Dispositions constructives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i="1" dirty="0">
              <a:solidFill>
                <a:srgbClr val="FF86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1871"/>
                </a:solidFill>
                <a:sym typeface="Calibri"/>
              </a:rPr>
              <a:t>Système de butonnage </a:t>
            </a: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001871"/>
              </a:solidFill>
              <a:sym typeface="Calibri"/>
            </a:endParaRPr>
          </a:p>
        </p:txBody>
      </p:sp>
      <p:sp>
        <p:nvSpPr>
          <p:cNvPr id="3" name="Corps de texte standard…">
            <a:extLst>
              <a:ext uri="{FF2B5EF4-FFF2-40B4-BE49-F238E27FC236}">
                <a16:creationId xmlns:a16="http://schemas.microsoft.com/office/drawing/2014/main" id="{374B133A-1002-47CE-CA95-A73C8987062A}"/>
              </a:ext>
            </a:extLst>
          </p:cNvPr>
          <p:cNvSpPr txBox="1"/>
          <p:nvPr/>
        </p:nvSpPr>
        <p:spPr>
          <a:xfrm>
            <a:off x="1275863" y="5805160"/>
            <a:ext cx="10212728" cy="6365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Buton mis en place au niveau de son corbeau puis en pieds sur sa semelle de fondation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Semelle préfabriquée ou bétonnée pleine fouille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Serrage du buton </a:t>
            </a:r>
          </a:p>
          <a:p>
            <a:pPr lvl="3" indent="0"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               - (1) par coins (au niveau du corbeau) </a:t>
            </a:r>
          </a:p>
          <a:p>
            <a:pPr lvl="3" indent="0"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              ou </a:t>
            </a:r>
          </a:p>
          <a:p>
            <a:pPr lvl="3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              - (2) par le godet de la pelle (en pied du buton contre 	sa semelle de  fondation)</a:t>
            </a:r>
          </a:p>
          <a:p>
            <a:pPr lvl="3" indent="0"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3200" dirty="0">
              <a:solidFill>
                <a:srgbClr val="0000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Tout butonnage commencé doit être terminé avant de réaliser la passe suivante</a:t>
            </a:r>
          </a:p>
          <a:p>
            <a:pPr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3E263CA-97ED-C8EC-3BA7-270B9D9B5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" b="33667"/>
          <a:stretch/>
        </p:blipFill>
        <p:spPr bwMode="auto">
          <a:xfrm>
            <a:off x="12895410" y="8089016"/>
            <a:ext cx="6051224" cy="4673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9365AD2-C8EF-F4B8-7645-B388B650D81F}"/>
              </a:ext>
            </a:extLst>
          </p:cNvPr>
          <p:cNvSpPr/>
          <p:nvPr/>
        </p:nvSpPr>
        <p:spPr>
          <a:xfrm>
            <a:off x="11800953" y="4615034"/>
            <a:ext cx="544447" cy="584775"/>
          </a:xfrm>
          <a:prstGeom prst="rect">
            <a:avLst/>
          </a:prstGeom>
          <a:ln w="19050">
            <a:solidFill>
              <a:srgbClr val="00187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r-FR" sz="3200" b="1" i="1" dirty="0"/>
              <a:t>2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A2B2269A-BA2F-559C-F6A1-D84FEA9C1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048" y="2996721"/>
            <a:ext cx="11556821" cy="486711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F5AB907-22BB-A718-161F-3AD0F9CE799F}"/>
              </a:ext>
            </a:extLst>
          </p:cNvPr>
          <p:cNvSpPr/>
          <p:nvPr/>
        </p:nvSpPr>
        <p:spPr>
          <a:xfrm flipH="1">
            <a:off x="12159575" y="10980616"/>
            <a:ext cx="544447" cy="584775"/>
          </a:xfrm>
          <a:prstGeom prst="rect">
            <a:avLst/>
          </a:prstGeom>
          <a:ln w="19050">
            <a:solidFill>
              <a:srgbClr val="00187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r-FR" sz="3200" b="1" i="1" dirty="0"/>
              <a:t>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E65AE11-19EC-40D5-837F-0AA2149C1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41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de la page…">
            <a:extLst>
              <a:ext uri="{FF2B5EF4-FFF2-40B4-BE49-F238E27FC236}">
                <a16:creationId xmlns:a16="http://schemas.microsoft.com/office/drawing/2014/main" id="{6E04F55C-9628-8A72-522E-6EC766BD25A0}"/>
              </a:ext>
            </a:extLst>
          </p:cNvPr>
          <p:cNvSpPr txBox="1">
            <a:spLocks/>
          </p:cNvSpPr>
          <p:nvPr/>
        </p:nvSpPr>
        <p:spPr>
          <a:xfrm>
            <a:off x="155644" y="687388"/>
            <a:ext cx="24007862" cy="181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Recommandations relatives à la technique des voiles par passes</a:t>
            </a:r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lang="fr-FR" dirty="0"/>
            </a:br>
            <a:r>
              <a:rPr lang="fr-FR" sz="4000" dirty="0"/>
              <a:t>Chapitre 4 – Mode opératoire et dispositions constructives Voiles Par Passes (VPP)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  <a:p>
            <a:pPr algn="ctr" hangingPunct="1">
              <a:defRPr sz="6000" spc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4000" spc="300" dirty="0">
              <a:solidFill>
                <a:srgbClr val="FFFFFF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prise des informations de la première page…">
            <a:extLst>
              <a:ext uri="{FF2B5EF4-FFF2-40B4-BE49-F238E27FC236}">
                <a16:creationId xmlns:a16="http://schemas.microsoft.com/office/drawing/2014/main" id="{3BAF9881-DD69-B2DC-2CD9-3861C3D8A410}"/>
              </a:ext>
            </a:extLst>
          </p:cNvPr>
          <p:cNvSpPr txBox="1"/>
          <p:nvPr/>
        </p:nvSpPr>
        <p:spPr>
          <a:xfrm>
            <a:off x="4457158" y="12704925"/>
            <a:ext cx="10061937" cy="12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Journée Scientifique et Technique</a:t>
            </a:r>
          </a:p>
          <a:p>
            <a:pPr algn="l" defTabSz="825500">
              <a:lnSpc>
                <a:spcPct val="80000"/>
              </a:lnSpc>
              <a:defRPr sz="2700" b="1" cap="small" spc="8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dirty="0"/>
              <a:t>8 </a:t>
            </a:r>
            <a:r>
              <a:rPr lang="fr-FR" dirty="0" err="1"/>
              <a:t>Fevrier</a:t>
            </a:r>
            <a:r>
              <a:rPr lang="fr-FR" dirty="0"/>
              <a:t> 2024</a:t>
            </a:r>
          </a:p>
        </p:txBody>
      </p:sp>
      <p:sp>
        <p:nvSpPr>
          <p:cNvPr id="2" name="Corps de texte standard…">
            <a:extLst>
              <a:ext uri="{FF2B5EF4-FFF2-40B4-BE49-F238E27FC236}">
                <a16:creationId xmlns:a16="http://schemas.microsoft.com/office/drawing/2014/main" id="{7730D298-7157-407C-0301-11210883EA6D}"/>
              </a:ext>
            </a:extLst>
          </p:cNvPr>
          <p:cNvSpPr txBox="1"/>
          <p:nvPr/>
        </p:nvSpPr>
        <p:spPr>
          <a:xfrm>
            <a:off x="1645244" y="3418615"/>
            <a:ext cx="9964867" cy="187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600" b="1" i="1" dirty="0">
                <a:solidFill>
                  <a:srgbClr val="FF8600"/>
                </a:solidFill>
                <a:sym typeface="Calibri"/>
              </a:rPr>
              <a:t>Dispositions constructives :</a:t>
            </a:r>
          </a:p>
          <a:p>
            <a:pPr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FF8600"/>
              </a:solidFill>
              <a:sym typeface="Calibri"/>
            </a:endParaRP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b="1" dirty="0">
                <a:solidFill>
                  <a:srgbClr val="001871"/>
                </a:solidFill>
                <a:sym typeface="Calibri"/>
              </a:rPr>
              <a:t>Système de drainage</a:t>
            </a:r>
          </a:p>
          <a:p>
            <a:pPr marL="900000" indent="-900000" algn="just">
              <a:lnSpc>
                <a:spcPts val="3500"/>
              </a:lnSpc>
              <a:buSzPct val="100000"/>
              <a:buBlip>
                <a:blip r:embed="rId2"/>
              </a:buBlip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b="1" dirty="0">
              <a:solidFill>
                <a:srgbClr val="001871"/>
              </a:solidFill>
              <a:sym typeface="Calibri"/>
            </a:endParaRPr>
          </a:p>
        </p:txBody>
      </p:sp>
      <p:sp>
        <p:nvSpPr>
          <p:cNvPr id="3" name="Corps de texte standard…">
            <a:extLst>
              <a:ext uri="{FF2B5EF4-FFF2-40B4-BE49-F238E27FC236}">
                <a16:creationId xmlns:a16="http://schemas.microsoft.com/office/drawing/2014/main" id="{CFA10AAA-08A2-FA5D-C99C-6AE1B5DDBB84}"/>
              </a:ext>
            </a:extLst>
          </p:cNvPr>
          <p:cNvSpPr txBox="1"/>
          <p:nvPr/>
        </p:nvSpPr>
        <p:spPr>
          <a:xfrm>
            <a:off x="1645243" y="5261378"/>
            <a:ext cx="9513248" cy="4570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Drainage toujours nécessaire en phase provisoire :</a:t>
            </a:r>
          </a:p>
          <a:p>
            <a:pPr marL="900000" indent="-9000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           </a:t>
            </a:r>
            <a:r>
              <a:rPr lang="fr-FR" sz="2700">
                <a:solidFill>
                  <a:srgbClr val="000000"/>
                </a:solidFill>
                <a:sym typeface="Calibri"/>
              </a:rPr>
              <a:t>-   recommander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des barbacanes </a:t>
            </a:r>
            <a:r>
              <a:rPr lang="fr-FR" sz="2700" dirty="0">
                <a:solidFill>
                  <a:srgbClr val="000000"/>
                </a:solidFill>
                <a:latin typeface="Symbol" panose="05050102010706020507" pitchFamily="18" charset="2"/>
                <a:sym typeface="Calibri"/>
              </a:rPr>
              <a:t>F</a:t>
            </a:r>
            <a:r>
              <a:rPr lang="fr-FR" sz="2700" dirty="0">
                <a:solidFill>
                  <a:srgbClr val="000000"/>
                </a:solidFill>
                <a:latin typeface="+mn-lt"/>
                <a:sym typeface="Calibri"/>
              </a:rPr>
              <a:t>6 cm 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tous les 10m</a:t>
            </a:r>
            <a:r>
              <a:rPr lang="fr-FR" sz="2700" baseline="30000" dirty="0">
                <a:solidFill>
                  <a:srgbClr val="000000"/>
                </a:solidFill>
                <a:sym typeface="Calibri"/>
              </a:rPr>
              <a:t>2</a:t>
            </a:r>
            <a:r>
              <a:rPr lang="fr-FR" sz="2700" dirty="0">
                <a:solidFill>
                  <a:srgbClr val="000000"/>
                </a:solidFill>
                <a:sym typeface="Calibri"/>
              </a:rPr>
              <a:t> de voile projeté</a:t>
            </a:r>
          </a:p>
          <a:p>
            <a:pPr lvl="1" indent="0" algn="l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2700" dirty="0">
                <a:solidFill>
                  <a:srgbClr val="000000"/>
                </a:solidFill>
                <a:sym typeface="Calibri"/>
              </a:rPr>
              <a:t>           - prévoir des bandes drainantes (taux de couverture limité à 50% ) à l’arrière du voile (à partir de 50cm sous le TN)   </a:t>
            </a:r>
          </a:p>
          <a:p>
            <a:pPr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  <a:p>
            <a:pPr marL="457200" lvl="6" indent="-457200" algn="just">
              <a:lnSpc>
                <a:spcPts val="3500"/>
              </a:lnSpc>
              <a:buSzPct val="100000"/>
              <a:buFont typeface="Wingdings" panose="05000000000000000000" pitchFamily="2" charset="2"/>
              <a:buChar char="Ø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FR" sz="3200" dirty="0">
                <a:solidFill>
                  <a:srgbClr val="000000"/>
                </a:solidFill>
                <a:sym typeface="Calibri"/>
              </a:rPr>
              <a:t>Drainage souvent utile en service</a:t>
            </a:r>
          </a:p>
          <a:p>
            <a:pPr algn="just">
              <a:lnSpc>
                <a:spcPts val="3500"/>
              </a:lnSpc>
              <a:buSzPct val="10000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fr-FR" sz="2700" dirty="0">
              <a:solidFill>
                <a:srgbClr val="000000"/>
              </a:solidFill>
              <a:sym typeface="Calibri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32E8141-F161-8C60-E548-3FADEBEEA573}"/>
              </a:ext>
            </a:extLst>
          </p:cNvPr>
          <p:cNvGrpSpPr>
            <a:grpSpLocks noChangeAspect="1"/>
          </p:cNvGrpSpPr>
          <p:nvPr/>
        </p:nvGrpSpPr>
        <p:grpSpPr>
          <a:xfrm>
            <a:off x="11654982" y="4623758"/>
            <a:ext cx="12697079" cy="5977743"/>
            <a:chOff x="-44217" y="0"/>
            <a:chExt cx="5967497" cy="275336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5E0E6FBE-CA86-209C-8F35-95AC562D6762}"/>
                </a:ext>
              </a:extLst>
            </p:cNvPr>
            <p:cNvGrpSpPr/>
            <p:nvPr/>
          </p:nvGrpSpPr>
          <p:grpSpPr>
            <a:xfrm>
              <a:off x="0" y="0"/>
              <a:ext cx="5923280" cy="2753360"/>
              <a:chOff x="0" y="0"/>
              <a:chExt cx="5923280" cy="2753360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1F979142-FF2A-883B-D589-857B3E9E4D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21" r="51960"/>
              <a:stretch/>
            </p:blipFill>
            <p:spPr>
              <a:xfrm>
                <a:off x="3474720" y="0"/>
                <a:ext cx="2448560" cy="2753360"/>
              </a:xfrm>
              <a:prstGeom prst="rect">
                <a:avLst/>
              </a:prstGeom>
            </p:spPr>
          </p:pic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C9CF5BC0-B006-AFD0-E102-981FC29DA05A}"/>
                  </a:ext>
                </a:extLst>
              </p:cNvPr>
              <p:cNvGrpSpPr/>
              <p:nvPr/>
            </p:nvGrpSpPr>
            <p:grpSpPr>
              <a:xfrm>
                <a:off x="0" y="87465"/>
                <a:ext cx="3399848" cy="2632492"/>
                <a:chOff x="0" y="0"/>
                <a:chExt cx="3399848" cy="2632492"/>
              </a:xfrm>
            </p:grpSpPr>
            <p:grpSp>
              <p:nvGrpSpPr>
                <p:cNvPr id="12" name="Groupe 11">
                  <a:extLst>
                    <a:ext uri="{FF2B5EF4-FFF2-40B4-BE49-F238E27FC236}">
                      <a16:creationId xmlns:a16="http://schemas.microsoft.com/office/drawing/2014/main" id="{92F0DC07-8B85-3D3A-09DC-E75A3B253FE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744433" cy="2632492"/>
                  <a:chOff x="0" y="0"/>
                  <a:chExt cx="2744433" cy="2632492"/>
                </a:xfrm>
              </p:grpSpPr>
              <p:grpSp>
                <p:nvGrpSpPr>
                  <p:cNvPr id="15" name="Groupe 14">
                    <a:extLst>
                      <a:ext uri="{FF2B5EF4-FFF2-40B4-BE49-F238E27FC236}">
                        <a16:creationId xmlns:a16="http://schemas.microsoft.com/office/drawing/2014/main" id="{DC6AF991-254A-F3DA-BC2B-07DB917D4DE5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5902"/>
                    <a:ext cx="1901438" cy="2616590"/>
                    <a:chOff x="0" y="0"/>
                    <a:chExt cx="1901438" cy="2616590"/>
                  </a:xfrm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042668FD-66D9-358A-B66C-A3E68F96C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899138" cy="2616590"/>
                    </a:xfrm>
                    <a:prstGeom prst="rect">
                      <a:avLst/>
                    </a:prstGeom>
                    <a:solidFill>
                      <a:srgbClr val="FF8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AC8FD543-BBDE-9FA5-4A75-8004AEDE1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4643" y="0"/>
                      <a:ext cx="1026795" cy="20679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23" name="Groupe 22">
                      <a:extLst>
                        <a:ext uri="{FF2B5EF4-FFF2-40B4-BE49-F238E27FC236}">
                          <a16:creationId xmlns:a16="http://schemas.microsoft.com/office/drawing/2014/main" id="{609630E9-F632-3C95-D656-2A54D0B255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0546" y="437322"/>
                      <a:ext cx="836979" cy="1603717"/>
                      <a:chOff x="0" y="0"/>
                      <a:chExt cx="836979" cy="1603717"/>
                    </a:xfrm>
                  </p:grpSpPr>
                  <p:cxnSp>
                    <p:nvCxnSpPr>
                      <p:cNvPr id="25" name="Connecteur droit 24">
                        <a:extLst>
                          <a:ext uri="{FF2B5EF4-FFF2-40B4-BE49-F238E27FC236}">
                            <a16:creationId xmlns:a16="http://schemas.microsoft.com/office/drawing/2014/main" id="{AC31C186-CCB7-B67F-7D45-477E95B2B03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0" y="0"/>
                        <a:ext cx="0" cy="1603717"/>
                      </a:xfrm>
                      <a:prstGeom prst="line">
                        <a:avLst/>
                      </a:prstGeom>
                      <a:ln w="50800">
                        <a:prstDash val="dash"/>
                      </a:ln>
                    </p:spPr>
                    <p:style>
                      <a:lnRef idx="1">
                        <a:schemeClr val="accent6"/>
                      </a:lnRef>
                      <a:fillRef idx="0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Connecteur droit 25">
                        <a:extLst>
                          <a:ext uri="{FF2B5EF4-FFF2-40B4-BE49-F238E27FC236}">
                            <a16:creationId xmlns:a16="http://schemas.microsoft.com/office/drawing/2014/main" id="{14FA62CE-BF3D-7E9F-AAB7-900615F58DEF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0" y="1600200"/>
                        <a:ext cx="836979" cy="0"/>
                      </a:xfrm>
                      <a:prstGeom prst="line">
                        <a:avLst/>
                      </a:prstGeom>
                      <a:ln w="50800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4" name="Connecteur droit 23">
                      <a:extLst>
                        <a:ext uri="{FF2B5EF4-FFF2-40B4-BE49-F238E27FC236}">
                          <a16:creationId xmlns:a16="http://schemas.microsoft.com/office/drawing/2014/main" id="{04E01856-4DA0-2932-9F82-B8432F0BCE0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7168" y="564543"/>
                      <a:ext cx="1440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Zone de texte 810">
                    <a:extLst>
                      <a:ext uri="{FF2B5EF4-FFF2-40B4-BE49-F238E27FC236}">
                        <a16:creationId xmlns:a16="http://schemas.microsoft.com/office/drawing/2014/main" id="{21D73227-722A-C0EA-AFF7-0B8365AEA0C2}"/>
                      </a:ext>
                    </a:extLst>
                  </p:cNvPr>
                  <p:cNvSpPr txBox="1"/>
                  <p:nvPr/>
                </p:nvSpPr>
                <p:spPr>
                  <a:xfrm>
                    <a:off x="159026" y="2242267"/>
                    <a:ext cx="1176655" cy="32575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3200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Sol en place</a:t>
                    </a:r>
                  </a:p>
                </p:txBody>
              </p:sp>
              <p:cxnSp>
                <p:nvCxnSpPr>
                  <p:cNvPr id="17" name="Connecteur droit avec flèche 16">
                    <a:extLst>
                      <a:ext uri="{FF2B5EF4-FFF2-40B4-BE49-F238E27FC236}">
                        <a16:creationId xmlns:a16="http://schemas.microsoft.com/office/drawing/2014/main" id="{89319A88-BAF5-8E2E-D9EC-C1E1B419C2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31168" y="182880"/>
                    <a:ext cx="356932" cy="39756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cteur droit avec flèche 17">
                    <a:extLst>
                      <a:ext uri="{FF2B5EF4-FFF2-40B4-BE49-F238E27FC236}">
                        <a16:creationId xmlns:a16="http://schemas.microsoft.com/office/drawing/2014/main" id="{1099F6F1-7BB3-D705-74BF-005735DCA8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74643" y="868366"/>
                    <a:ext cx="424176" cy="43445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cteur droit avec flèche 18">
                    <a:extLst>
                      <a:ext uri="{FF2B5EF4-FFF2-40B4-BE49-F238E27FC236}">
                        <a16:creationId xmlns:a16="http://schemas.microsoft.com/office/drawing/2014/main" id="{B47B268B-4D5E-BF1D-904F-96E03611C51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72325" y="1703843"/>
                    <a:ext cx="349250" cy="34163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Zone de texte 824">
                    <a:extLst>
                      <a:ext uri="{FF2B5EF4-FFF2-40B4-BE49-F238E27FC236}">
                        <a16:creationId xmlns:a16="http://schemas.microsoft.com/office/drawing/2014/main" id="{7BC742B0-F3FF-25A6-DB90-9DA43F718EF2}"/>
                      </a:ext>
                    </a:extLst>
                  </p:cNvPr>
                  <p:cNvSpPr txBox="1"/>
                  <p:nvPr/>
                </p:nvSpPr>
                <p:spPr>
                  <a:xfrm>
                    <a:off x="1216538" y="0"/>
                    <a:ext cx="1527895" cy="32575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3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Fixation en tête</a:t>
                    </a:r>
                  </a:p>
                </p:txBody>
              </p:sp>
            </p:grpSp>
            <p:sp>
              <p:nvSpPr>
                <p:cNvPr id="13" name="Zone de texte 831">
                  <a:extLst>
                    <a:ext uri="{FF2B5EF4-FFF2-40B4-BE49-F238E27FC236}">
                      <a16:creationId xmlns:a16="http://schemas.microsoft.com/office/drawing/2014/main" id="{68110B93-3F6D-F62B-64D0-572C203AEFDF}"/>
                    </a:ext>
                  </a:extLst>
                </p:cNvPr>
                <p:cNvSpPr txBox="1"/>
                <p:nvPr/>
              </p:nvSpPr>
              <p:spPr>
                <a:xfrm>
                  <a:off x="1255319" y="552100"/>
                  <a:ext cx="2144529" cy="75866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3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Bande drainante équipée de couche filtrante sur</a:t>
                  </a:r>
                </a:p>
                <a:p>
                  <a:pPr algn="l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32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les 2 faces</a:t>
                  </a:r>
                  <a:endParaRPr lang="fr-FR" sz="3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Zone de texte 832">
                  <a:extLst>
                    <a:ext uri="{FF2B5EF4-FFF2-40B4-BE49-F238E27FC236}">
                      <a16:creationId xmlns:a16="http://schemas.microsoft.com/office/drawing/2014/main" id="{B7996490-1F1D-9DB6-645A-D6D9BD4D08F9}"/>
                    </a:ext>
                  </a:extLst>
                </p:cNvPr>
                <p:cNvSpPr txBox="1"/>
                <p:nvPr/>
              </p:nvSpPr>
              <p:spPr>
                <a:xfrm>
                  <a:off x="1440193" y="1477120"/>
                  <a:ext cx="1774780" cy="524786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3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Partie en attente </a:t>
                  </a: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32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fr-FR" sz="3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ceinture suivante)</a:t>
                  </a:r>
                </a:p>
              </p:txBody>
            </p:sp>
          </p:grpSp>
        </p:grpSp>
        <p:sp>
          <p:nvSpPr>
            <p:cNvPr id="8" name="Zone de texte 856">
              <a:extLst>
                <a:ext uri="{FF2B5EF4-FFF2-40B4-BE49-F238E27FC236}">
                  <a16:creationId xmlns:a16="http://schemas.microsoft.com/office/drawing/2014/main" id="{3F1C1A87-B80D-A945-520C-A292E3A0E204}"/>
                </a:ext>
              </a:extLst>
            </p:cNvPr>
            <p:cNvSpPr txBox="1"/>
            <p:nvPr/>
          </p:nvSpPr>
          <p:spPr>
            <a:xfrm>
              <a:off x="-44217" y="199647"/>
              <a:ext cx="779090" cy="3257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8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≈</a:t>
              </a:r>
              <a:r>
                <a:rPr lang="fr-FR" sz="2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50cm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1AB64B6E-4E36-3795-0A8F-647ECE6124C4}"/>
                </a:ext>
              </a:extLst>
            </p:cNvPr>
            <p:cNvCxnSpPr>
              <a:cxnSpLocks/>
            </p:cNvCxnSpPr>
            <p:nvPr/>
          </p:nvCxnSpPr>
          <p:spPr>
            <a:xfrm>
              <a:off x="664979" y="103367"/>
              <a:ext cx="0" cy="56454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8">
            <a:extLst>
              <a:ext uri="{FF2B5EF4-FFF2-40B4-BE49-F238E27FC236}">
                <a16:creationId xmlns:a16="http://schemas.microsoft.com/office/drawing/2014/main" id="{4E2B2072-F6C2-F6AC-3CD4-2852FEA6FD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83819" y="10985997"/>
            <a:ext cx="90540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rainage vertical  par bandes drainantes à l’arrière du voile</a:t>
            </a:r>
            <a:endParaRPr kumimoji="0" lang="fr-FR" alt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F52C70A-0FC2-40B2-A4C6-88BAC1282E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45269"/>
          <a:stretch/>
        </p:blipFill>
        <p:spPr>
          <a:xfrm>
            <a:off x="42090" y="12424543"/>
            <a:ext cx="2852200" cy="1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75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1073</Words>
  <Application>Microsoft Office PowerPoint</Application>
  <PresentationFormat>Personnalisé</PresentationFormat>
  <Paragraphs>219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 Neue</vt:lpstr>
      <vt:lpstr>Helvetica Neue Medium</vt:lpstr>
      <vt:lpstr>Symbol</vt:lpstr>
      <vt:lpstr>Times New Roman</vt:lpstr>
      <vt:lpstr>Wingdings</vt:lpstr>
      <vt:lpstr>21_BasicWhite</vt:lpstr>
      <vt:lpstr>   Mode opératoire et dispositions constructives des Voiles Par Passes (VPP)  par Valentin DUCA (SFB) </vt:lpstr>
      <vt:lpstr>Recommandations relatives à la technique des voiles par passes  Chapitre 4 – Mode opératoire et dispositions constructives Voiles Par Passes (VPP)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</dc:title>
  <dc:creator>BERNHARDT Valérie</dc:creator>
  <cp:lastModifiedBy>Pascal Aguado</cp:lastModifiedBy>
  <cp:revision>221</cp:revision>
  <cp:lastPrinted>2024-01-29T18:59:14Z</cp:lastPrinted>
  <dcterms:modified xsi:type="dcterms:W3CDTF">2024-02-07T10:04:06Z</dcterms:modified>
</cp:coreProperties>
</file>